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6"/>
  </p:notesMasterIdLst>
  <p:sldIdLst>
    <p:sldId id="256" r:id="rId2"/>
    <p:sldId id="784" r:id="rId3"/>
    <p:sldId id="785" r:id="rId4"/>
    <p:sldId id="890" r:id="rId5"/>
    <p:sldId id="788" r:id="rId6"/>
    <p:sldId id="792" r:id="rId7"/>
    <p:sldId id="832" r:id="rId8"/>
    <p:sldId id="831" r:id="rId9"/>
    <p:sldId id="893" r:id="rId10"/>
    <p:sldId id="892" r:id="rId11"/>
    <p:sldId id="891" r:id="rId12"/>
    <p:sldId id="894" r:id="rId13"/>
    <p:sldId id="895" r:id="rId14"/>
    <p:sldId id="896" r:id="rId15"/>
    <p:sldId id="897" r:id="rId16"/>
    <p:sldId id="899" r:id="rId17"/>
    <p:sldId id="898" r:id="rId18"/>
    <p:sldId id="900" r:id="rId19"/>
    <p:sldId id="961" r:id="rId20"/>
    <p:sldId id="901" r:id="rId21"/>
    <p:sldId id="903" r:id="rId22"/>
    <p:sldId id="962" r:id="rId23"/>
    <p:sldId id="904" r:id="rId24"/>
    <p:sldId id="905" r:id="rId25"/>
    <p:sldId id="906" r:id="rId26"/>
    <p:sldId id="907" r:id="rId27"/>
    <p:sldId id="908" r:id="rId28"/>
    <p:sldId id="909" r:id="rId29"/>
    <p:sldId id="963" r:id="rId30"/>
    <p:sldId id="916" r:id="rId31"/>
    <p:sldId id="917" r:id="rId32"/>
    <p:sldId id="918" r:id="rId33"/>
    <p:sldId id="964" r:id="rId34"/>
    <p:sldId id="912" r:id="rId35"/>
    <p:sldId id="910" r:id="rId36"/>
    <p:sldId id="923" r:id="rId37"/>
    <p:sldId id="924" r:id="rId38"/>
    <p:sldId id="925" r:id="rId39"/>
    <p:sldId id="966" r:id="rId40"/>
    <p:sldId id="926" r:id="rId41"/>
    <p:sldId id="915" r:id="rId42"/>
    <p:sldId id="928" r:id="rId43"/>
    <p:sldId id="967" r:id="rId44"/>
    <p:sldId id="931" r:id="rId45"/>
    <p:sldId id="933" r:id="rId46"/>
    <p:sldId id="934" r:id="rId47"/>
    <p:sldId id="935" r:id="rId48"/>
    <p:sldId id="936" r:id="rId49"/>
    <p:sldId id="911" r:id="rId50"/>
    <p:sldId id="937" r:id="rId51"/>
    <p:sldId id="938" r:id="rId52"/>
    <p:sldId id="939" r:id="rId53"/>
    <p:sldId id="941" r:id="rId54"/>
    <p:sldId id="940" r:id="rId55"/>
    <p:sldId id="942" r:id="rId56"/>
    <p:sldId id="943" r:id="rId57"/>
    <p:sldId id="944" r:id="rId58"/>
    <p:sldId id="946" r:id="rId59"/>
    <p:sldId id="945" r:id="rId60"/>
    <p:sldId id="968" r:id="rId61"/>
    <p:sldId id="948" r:id="rId62"/>
    <p:sldId id="950" r:id="rId63"/>
    <p:sldId id="949" r:id="rId64"/>
    <p:sldId id="951" r:id="rId65"/>
    <p:sldId id="952" r:id="rId66"/>
    <p:sldId id="953" r:id="rId67"/>
    <p:sldId id="954" r:id="rId68"/>
    <p:sldId id="955" r:id="rId69"/>
    <p:sldId id="913" r:id="rId70"/>
    <p:sldId id="958" r:id="rId71"/>
    <p:sldId id="959" r:id="rId72"/>
    <p:sldId id="957" r:id="rId73"/>
    <p:sldId id="879" r:id="rId74"/>
    <p:sldId id="858" r:id="rId7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B7B7"/>
    <a:srgbClr val="2E75B6"/>
    <a:srgbClr val="602222"/>
    <a:srgbClr val="EBE5CB"/>
    <a:srgbClr val="9EA5B5"/>
    <a:srgbClr val="8FAE6A"/>
    <a:srgbClr val="2BC6E5"/>
    <a:srgbClr val="9D7859"/>
    <a:srgbClr val="295379"/>
    <a:srgbClr val="101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8" autoAdjust="0"/>
    <p:restoredTop sz="88667" autoAdjust="0"/>
  </p:normalViewPr>
  <p:slideViewPr>
    <p:cSldViewPr snapToGrid="0">
      <p:cViewPr varScale="1">
        <p:scale>
          <a:sx n="86" d="100"/>
          <a:sy n="86" d="100"/>
        </p:scale>
        <p:origin x="102" y="4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3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B9A12-BA1E-4931-88F1-96F859327F4F}" type="datetimeFigureOut">
              <a:rPr kumimoji="1" lang="ja-JP" altLang="en-US" smtClean="0"/>
              <a:t>2020/8/8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94615-E271-437A-BFE3-665DA01C4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8729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B4272D-FDDA-410A-952B-5A4C2DE2D391}"/>
              </a:ext>
            </a:extLst>
          </p:cNvPr>
          <p:cNvSpPr txBox="1"/>
          <p:nvPr userDrawn="1"/>
        </p:nvSpPr>
        <p:spPr>
          <a:xfrm>
            <a:off x="8252367" y="6563572"/>
            <a:ext cx="38331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spc="200" baseline="0">
                <a:solidFill>
                  <a:srgbClr val="2E75B6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created in 2018 / translated in 2020</a:t>
            </a:r>
            <a:endParaRPr kumimoji="1" lang="ja-JP" altLang="en-US" sz="1050" b="1" spc="200" baseline="0">
              <a:solidFill>
                <a:srgbClr val="2E75B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612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723A71F7-CA9B-4A1B-BE5B-61CE6B6002B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787628" y="2968877"/>
            <a:ext cx="7865153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4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What is Flow Map?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37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7">
            <a:extLst>
              <a:ext uri="{FF2B5EF4-FFF2-40B4-BE49-F238E27FC236}">
                <a16:creationId xmlns:a16="http://schemas.microsoft.com/office/drawing/2014/main" id="{35921851-67D5-4479-9756-4324D96E5C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6611" y="209845"/>
            <a:ext cx="7865153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What is Flow Map?</a:t>
            </a:r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81C0BA3-8CBB-4573-86AB-C6FE64BD20DF}"/>
              </a:ext>
            </a:extLst>
          </p:cNvPr>
          <p:cNvGrpSpPr/>
          <p:nvPr userDrawn="1"/>
        </p:nvGrpSpPr>
        <p:grpSpPr>
          <a:xfrm>
            <a:off x="110821" y="391975"/>
            <a:ext cx="724572" cy="534782"/>
            <a:chOff x="2730454" y="3014786"/>
            <a:chExt cx="1100233" cy="812045"/>
          </a:xfrm>
        </p:grpSpPr>
        <p:sp>
          <p:nvSpPr>
            <p:cNvPr id="12" name="フローチャート: 処理 11">
              <a:extLst>
                <a:ext uri="{FF2B5EF4-FFF2-40B4-BE49-F238E27FC236}">
                  <a16:creationId xmlns:a16="http://schemas.microsoft.com/office/drawing/2014/main" id="{57CB60B7-ABC5-49C8-9B17-BD7458AD4257}"/>
                </a:ext>
              </a:extLst>
            </p:cNvPr>
            <p:cNvSpPr/>
            <p:nvPr userDrawn="1"/>
          </p:nvSpPr>
          <p:spPr>
            <a:xfrm rot="18900000">
              <a:off x="3018644" y="3014786"/>
              <a:ext cx="812043" cy="812043"/>
            </a:xfrm>
            <a:prstGeom prst="flowChartProcess">
              <a:avLst/>
            </a:prstGeom>
            <a:gradFill flip="none" rotWithShape="1">
              <a:gsLst>
                <a:gs pos="37000">
                  <a:srgbClr val="0A577E"/>
                </a:gs>
                <a:gs pos="0">
                  <a:srgbClr val="1FB7B7"/>
                </a:gs>
                <a:gs pos="100000">
                  <a:srgbClr val="101B3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ローチャート: 処理 12">
              <a:extLst>
                <a:ext uri="{FF2B5EF4-FFF2-40B4-BE49-F238E27FC236}">
                  <a16:creationId xmlns:a16="http://schemas.microsoft.com/office/drawing/2014/main" id="{CCD27FB9-C434-43C6-B8AF-3F3A84463DA1}"/>
                </a:ext>
              </a:extLst>
            </p:cNvPr>
            <p:cNvSpPr/>
            <p:nvPr userDrawn="1"/>
          </p:nvSpPr>
          <p:spPr>
            <a:xfrm rot="18900000">
              <a:off x="2730454" y="3014788"/>
              <a:ext cx="812043" cy="812043"/>
            </a:xfrm>
            <a:prstGeom prst="flowChartProcess">
              <a:avLst/>
            </a:prstGeom>
            <a:solidFill>
              <a:srgbClr val="070D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1827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7">
            <a:extLst>
              <a:ext uri="{FF2B5EF4-FFF2-40B4-BE49-F238E27FC236}">
                <a16:creationId xmlns:a16="http://schemas.microsoft.com/office/drawing/2014/main" id="{C452329D-3D27-42CA-A678-00E6E2AEAC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1827" y="2971800"/>
            <a:ext cx="11788346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Aaaa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028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D5F5AE38-73DA-41D4-8BC6-267D06425A3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65A10E2-983E-4D45-A954-961D5F2F21D7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ProgressBarBG">
            <a:extLst>
              <a:ext uri="{FF2B5EF4-FFF2-40B4-BE49-F238E27FC236}">
                <a16:creationId xmlns:a16="http://schemas.microsoft.com/office/drawing/2014/main" id="{4D5674A5-FAB6-4C30-98AF-2C4F6D7258E1}"/>
              </a:ext>
            </a:extLst>
          </p:cNvPr>
          <p:cNvSpPr/>
          <p:nvPr userDrawn="1"/>
        </p:nvSpPr>
        <p:spPr>
          <a:xfrm>
            <a:off x="0" y="6845300"/>
            <a:ext cx="12192000" cy="12700"/>
          </a:xfrm>
          <a:prstGeom prst="rect">
            <a:avLst/>
          </a:prstGeom>
          <a:solidFill>
            <a:srgbClr val="0C3849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275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1" r:id="rId2"/>
    <p:sldLayoutId id="2147483675" r:id="rId3"/>
    <p:sldLayoutId id="214748367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edil.cesa.or.jp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edil.cesa.or.jp/cedil_sessions/view/189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edil.cesa.or.jp/cedil_sessions/view/1893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oko_03_2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interest.jp/moko_vfx/boards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ffect.hatenablog.com/entry/2018/05/16/025859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capcom.co.jp/monsterhunter/world/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cedil.cesa.or.jp/cedil_sessions/view/1832" TargetMode="Externa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cgworld.jp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edec.cesa.or.jp/2020/" TargetMode="Externa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effect.hatenablog.com/entry/2019/11/04/194547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mitsu.com/news/201808/25162914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B970DF8-4D3A-46C4-BE04-B2A584CF1206}"/>
              </a:ext>
            </a:extLst>
          </p:cNvPr>
          <p:cNvSpPr txBox="1"/>
          <p:nvPr/>
        </p:nvSpPr>
        <p:spPr>
          <a:xfrm>
            <a:off x="0" y="2941088"/>
            <a:ext cx="12191999" cy="7397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3200" b="1" spc="150">
                <a:solidFill>
                  <a:srgbClr val="1FB7B7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Reproduce MHW’s “Fade By Emitter Angle” on UE4</a:t>
            </a:r>
            <a:endParaRPr kumimoji="1" lang="ja-JP" altLang="en-US" sz="3200" b="1" spc="150">
              <a:solidFill>
                <a:schemeClr val="bg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382BBAE-7792-455A-9A22-A09DC98E53E8}"/>
              </a:ext>
            </a:extLst>
          </p:cNvPr>
          <p:cNvSpPr txBox="1"/>
          <p:nvPr/>
        </p:nvSpPr>
        <p:spPr>
          <a:xfrm>
            <a:off x="0" y="3638963"/>
            <a:ext cx="12191999" cy="4565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pc="30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using Unreal Engine 4 for game fx artist</a:t>
            </a:r>
            <a:endParaRPr kumimoji="1" lang="ja-JP" altLang="en-US" spc="300">
              <a:solidFill>
                <a:schemeClr val="bg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3347FDF-9381-425F-B7A8-640E89B00D88}"/>
              </a:ext>
            </a:extLst>
          </p:cNvPr>
          <p:cNvSpPr txBox="1"/>
          <p:nvPr/>
        </p:nvSpPr>
        <p:spPr>
          <a:xfrm>
            <a:off x="0" y="2585634"/>
            <a:ext cx="12191999" cy="4565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b="1" spc="300">
                <a:solidFill>
                  <a:srgbClr val="2E75B6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FX Material Techniques#1</a:t>
            </a:r>
            <a:endParaRPr kumimoji="1" lang="ja-JP" altLang="en-US" b="1" spc="300">
              <a:solidFill>
                <a:srgbClr val="2E75B6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867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14" name="テキスト プレースホルダー 3">
            <a:extLst>
              <a:ext uri="{FF2B5EF4-FFF2-40B4-BE49-F238E27FC236}">
                <a16:creationId xmlns:a16="http://schemas.microsoft.com/office/drawing/2014/main" id="{852AE9FC-11C3-4481-9BBC-0CE571CFE467}"/>
              </a:ext>
            </a:extLst>
          </p:cNvPr>
          <p:cNvSpPr txBox="1">
            <a:spLocks/>
          </p:cNvSpPr>
          <p:nvPr/>
        </p:nvSpPr>
        <p:spPr>
          <a:xfrm>
            <a:off x="226540" y="520303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One more thing, the</a:t>
            </a:r>
            <a:r>
              <a:rPr lang="ja-JP" altLang="en-US" sz="2400" spc="200"/>
              <a:t> </a:t>
            </a:r>
            <a:r>
              <a:rPr lang="en-US" altLang="ja-JP" sz="2400" spc="200"/>
              <a:t>presentation</a:t>
            </a:r>
            <a:r>
              <a:rPr lang="ja-JP" altLang="en-US" sz="2400" spc="200"/>
              <a:t> </a:t>
            </a:r>
            <a:r>
              <a:rPr lang="en-US" altLang="ja-JP" sz="2400" spc="200"/>
              <a:t>materials given at “</a:t>
            </a:r>
            <a:r>
              <a:rPr lang="en-US" altLang="ja-JP" sz="2400" spc="200">
                <a:solidFill>
                  <a:srgbClr val="1FB7B7"/>
                </a:solidFill>
              </a:rPr>
              <a:t>CEDEC</a:t>
            </a:r>
            <a:r>
              <a:rPr lang="en-US" altLang="ja-JP" sz="2400" spc="200"/>
              <a:t>” </a:t>
            </a:r>
          </a:p>
          <a:p>
            <a:pPr algn="ctr"/>
            <a:r>
              <a:rPr lang="en-US" altLang="ja-JP" sz="2400" spc="200"/>
              <a:t>can be download at “</a:t>
            </a:r>
            <a:r>
              <a:rPr lang="en-US" altLang="ja-JP" sz="2400" spc="200">
                <a:solidFill>
                  <a:srgbClr val="1FB7B7"/>
                </a:solidFill>
              </a:rPr>
              <a:t>CEDiL</a:t>
            </a:r>
            <a:r>
              <a:rPr lang="en-US" altLang="ja-JP" sz="2400" spc="200"/>
              <a:t>.”</a:t>
            </a:r>
          </a:p>
          <a:p>
            <a:pPr algn="ctr"/>
            <a:r>
              <a:rPr lang="en-US" altLang="ja-JP" sz="2400" spc="200"/>
              <a:t>It’s free, although registration is required.</a:t>
            </a:r>
            <a:endParaRPr lang="ja-JP" altLang="en-US" sz="2400" spc="200"/>
          </a:p>
        </p:txBody>
      </p:sp>
      <p:sp>
        <p:nvSpPr>
          <p:cNvPr id="11" name="テキスト プレースホルダー 3">
            <a:extLst>
              <a:ext uri="{FF2B5EF4-FFF2-40B4-BE49-F238E27FC236}">
                <a16:creationId xmlns:a16="http://schemas.microsoft.com/office/drawing/2014/main" id="{04E31FDA-2465-46BB-A007-17727F9DD5A3}"/>
              </a:ext>
            </a:extLst>
          </p:cNvPr>
          <p:cNvSpPr txBox="1">
            <a:spLocks/>
          </p:cNvSpPr>
          <p:nvPr/>
        </p:nvSpPr>
        <p:spPr>
          <a:xfrm>
            <a:off x="3741563" y="4054335"/>
            <a:ext cx="4708874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200" b="1" spc="300">
                <a:hlinkClick r:id="rId2"/>
              </a:rPr>
              <a:t>https://cedil.cesa.or.jp/</a:t>
            </a:r>
            <a:endParaRPr lang="ja-JP" altLang="en-US" sz="1400" b="1" spc="300">
              <a:solidFill>
                <a:srgbClr val="2E75B6"/>
              </a:solidFill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14A50834-4562-40EA-9562-69990E8D4243}"/>
              </a:ext>
            </a:extLst>
          </p:cNvPr>
          <p:cNvGrpSpPr/>
          <p:nvPr/>
        </p:nvGrpSpPr>
        <p:grpSpPr>
          <a:xfrm>
            <a:off x="2299533" y="1358542"/>
            <a:ext cx="7592934" cy="2962275"/>
            <a:chOff x="1160772" y="1161075"/>
            <a:chExt cx="7592934" cy="2962275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7654AEBA-82D7-4468-A5BE-E63A72413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772" y="1161075"/>
              <a:ext cx="5476875" cy="2962275"/>
            </a:xfrm>
            <a:prstGeom prst="rect">
              <a:avLst/>
            </a:prstGeom>
          </p:spPr>
        </p:pic>
        <p:sp>
          <p:nvSpPr>
            <p:cNvPr id="15" name="吹き出し: 線 14">
              <a:extLst>
                <a:ext uri="{FF2B5EF4-FFF2-40B4-BE49-F238E27FC236}">
                  <a16:creationId xmlns:a16="http://schemas.microsoft.com/office/drawing/2014/main" id="{BD6671C9-1B21-471A-B7DC-F4A48BC28772}"/>
                </a:ext>
              </a:extLst>
            </p:cNvPr>
            <p:cNvSpPr/>
            <p:nvPr/>
          </p:nvSpPr>
          <p:spPr>
            <a:xfrm>
              <a:off x="3893279" y="1477952"/>
              <a:ext cx="1816145" cy="395453"/>
            </a:xfrm>
            <a:prstGeom prst="borderCallout1">
              <a:avLst>
                <a:gd name="adj1" fmla="val 49703"/>
                <a:gd name="adj2" fmla="val 506"/>
                <a:gd name="adj3" fmla="val 434080"/>
                <a:gd name="adj4" fmla="val -83671"/>
              </a:avLst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b="1">
                  <a:latin typeface="Arial" panose="020B0604020202020204" pitchFamily="34" charset="0"/>
                  <a:cs typeface="Arial" panose="020B0604020202020204" pitchFamily="34" charset="0"/>
                </a:rPr>
                <a:t>Login</a:t>
              </a:r>
            </a:p>
          </p:txBody>
        </p:sp>
        <p:sp>
          <p:nvSpPr>
            <p:cNvPr id="16" name="吹き出し: 線 15">
              <a:extLst>
                <a:ext uri="{FF2B5EF4-FFF2-40B4-BE49-F238E27FC236}">
                  <a16:creationId xmlns:a16="http://schemas.microsoft.com/office/drawing/2014/main" id="{85C5636E-7FB2-4615-8830-3F1214E0D879}"/>
                </a:ext>
              </a:extLst>
            </p:cNvPr>
            <p:cNvSpPr/>
            <p:nvPr/>
          </p:nvSpPr>
          <p:spPr>
            <a:xfrm>
              <a:off x="3893279" y="1992555"/>
              <a:ext cx="1816145" cy="395453"/>
            </a:xfrm>
            <a:prstGeom prst="borderCallout1">
              <a:avLst>
                <a:gd name="adj1" fmla="val 49703"/>
                <a:gd name="adj2" fmla="val 506"/>
                <a:gd name="adj3" fmla="val 352304"/>
                <a:gd name="adj4" fmla="val -82443"/>
              </a:avLst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b="1">
                  <a:latin typeface="Arial" panose="020B0604020202020204" pitchFamily="34" charset="0"/>
                  <a:cs typeface="Arial" panose="020B0604020202020204" pitchFamily="34" charset="0"/>
                </a:rPr>
                <a:t>Sign</a:t>
              </a:r>
              <a:r>
                <a:rPr lang="ja-JP" altLang="en-US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ja-JP" b="1">
                  <a:latin typeface="Arial" panose="020B0604020202020204" pitchFamily="34" charset="0"/>
                  <a:cs typeface="Arial" panose="020B0604020202020204" pitchFamily="34" charset="0"/>
                </a:rPr>
                <a:t>Up</a:t>
              </a:r>
              <a:endParaRPr kumimoji="1" lang="ja-JP" alt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吹き出し: 線 16">
              <a:extLst>
                <a:ext uri="{FF2B5EF4-FFF2-40B4-BE49-F238E27FC236}">
                  <a16:creationId xmlns:a16="http://schemas.microsoft.com/office/drawing/2014/main" id="{969FAE64-EACF-457F-85B6-DA5FC3AF746A}"/>
                </a:ext>
              </a:extLst>
            </p:cNvPr>
            <p:cNvSpPr/>
            <p:nvPr/>
          </p:nvSpPr>
          <p:spPr>
            <a:xfrm>
              <a:off x="6937561" y="2190281"/>
              <a:ext cx="1816145" cy="395453"/>
            </a:xfrm>
            <a:prstGeom prst="borderCallout1">
              <a:avLst>
                <a:gd name="adj1" fmla="val 49703"/>
                <a:gd name="adj2" fmla="val 506"/>
                <a:gd name="adj3" fmla="val 239510"/>
                <a:gd name="adj4" fmla="val -89811"/>
              </a:avLst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b="1">
                  <a:latin typeface="Arial" panose="020B0604020202020204" pitchFamily="34" charset="0"/>
                  <a:cs typeface="Arial" panose="020B0604020202020204" pitchFamily="34" charset="0"/>
                </a:rPr>
                <a:t>Search</a:t>
              </a:r>
              <a:endParaRPr kumimoji="1" lang="ja-JP" alt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ProgressBar">
            <a:extLst>
              <a:ext uri="{FF2B5EF4-FFF2-40B4-BE49-F238E27FC236}">
                <a16:creationId xmlns:a16="http://schemas.microsoft.com/office/drawing/2014/main" id="{F02CE255-417C-44E4-BA17-477171A7CC51}"/>
              </a:ext>
            </a:extLst>
          </p:cNvPr>
          <p:cNvSpPr/>
          <p:nvPr/>
        </p:nvSpPr>
        <p:spPr>
          <a:xfrm>
            <a:off x="0" y="6489700"/>
            <a:ext cx="1647568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44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88F3664-DCFB-4958-9B3D-C09900F05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32" y="1188372"/>
            <a:ext cx="6955937" cy="34636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テキスト プレースホルダー 3">
            <a:extLst>
              <a:ext uri="{FF2B5EF4-FFF2-40B4-BE49-F238E27FC236}">
                <a16:creationId xmlns:a16="http://schemas.microsoft.com/office/drawing/2014/main" id="{6C869F31-CCB3-470B-8E6C-D73B7E433BD4}"/>
              </a:ext>
            </a:extLst>
          </p:cNvPr>
          <p:cNvSpPr txBox="1">
            <a:spLocks/>
          </p:cNvSpPr>
          <p:nvPr/>
        </p:nvSpPr>
        <p:spPr>
          <a:xfrm>
            <a:off x="2982187" y="4400024"/>
            <a:ext cx="6227627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spc="300">
                <a:hlinkClick r:id="rId3"/>
              </a:rPr>
              <a:t>https://cedil.cesa.or.jp/cedil_sessions/view/1893</a:t>
            </a:r>
            <a:endParaRPr lang="ja-JP" altLang="en-US" sz="1600" b="1" spc="300">
              <a:solidFill>
                <a:srgbClr val="2E75B6"/>
              </a:solidFill>
            </a:endParaRPr>
          </a:p>
        </p:txBody>
      </p:sp>
      <p:sp>
        <p:nvSpPr>
          <p:cNvPr id="11" name="テキスト プレースホルダー 3">
            <a:extLst>
              <a:ext uri="{FF2B5EF4-FFF2-40B4-BE49-F238E27FC236}">
                <a16:creationId xmlns:a16="http://schemas.microsoft.com/office/drawing/2014/main" id="{B36AA862-671B-43D7-9728-95AC15F46010}"/>
              </a:ext>
            </a:extLst>
          </p:cNvPr>
          <p:cNvSpPr txBox="1">
            <a:spLocks/>
          </p:cNvSpPr>
          <p:nvPr/>
        </p:nvSpPr>
        <p:spPr>
          <a:xfrm>
            <a:off x="226540" y="520303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Here’s the page where you can download the PPT about MHW FX.</a:t>
            </a:r>
          </a:p>
          <a:p>
            <a:pPr algn="ctr"/>
            <a:r>
              <a:rPr lang="en-US" altLang="ja-JP" sz="2400" spc="200"/>
              <a:t>You can also check out “</a:t>
            </a:r>
            <a:r>
              <a:rPr lang="en-US" altLang="ja-JP" sz="2400" spc="200">
                <a:solidFill>
                  <a:srgbClr val="1FB7B7"/>
                </a:solidFill>
              </a:rPr>
              <a:t>Fade by Emitter Angle</a:t>
            </a:r>
            <a:r>
              <a:rPr lang="en-US" altLang="ja-JP" sz="2400" spc="200"/>
              <a:t>.”</a:t>
            </a:r>
            <a:endParaRPr lang="ja-JP" altLang="en-US" sz="2400" spc="200"/>
          </a:p>
        </p:txBody>
      </p:sp>
      <p:sp>
        <p:nvSpPr>
          <p:cNvPr id="4" name="ProgressBar">
            <a:extLst>
              <a:ext uri="{FF2B5EF4-FFF2-40B4-BE49-F238E27FC236}">
                <a16:creationId xmlns:a16="http://schemas.microsoft.com/office/drawing/2014/main" id="{D14F8BEE-BECA-45AC-96FD-A8E0D42C0F70}"/>
              </a:ext>
            </a:extLst>
          </p:cNvPr>
          <p:cNvSpPr/>
          <p:nvPr/>
        </p:nvSpPr>
        <p:spPr>
          <a:xfrm>
            <a:off x="0" y="6489700"/>
            <a:ext cx="181232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7613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151199-5A86-4C00-887F-887FFD494934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What technique is that?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FB318444-A19D-4CC5-831F-2EE7DF133097}"/>
              </a:ext>
            </a:extLst>
          </p:cNvPr>
          <p:cNvSpPr/>
          <p:nvPr/>
        </p:nvSpPr>
        <p:spPr>
          <a:xfrm>
            <a:off x="0" y="6489700"/>
            <a:ext cx="197708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1256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151199-5A86-4C00-887F-887FFD494934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When particles are generated</a:t>
            </a:r>
          </a:p>
          <a:p>
            <a:pPr algn="l"/>
            <a:r>
              <a:rPr lang="en-US" altLang="ja-JP" sz="2400" spc="200"/>
              <a:t>in the form of a </a:t>
            </a:r>
            <a:r>
              <a:rPr lang="en-US" altLang="ja-JP" sz="2400" spc="200">
                <a:solidFill>
                  <a:srgbClr val="1FB7B7"/>
                </a:solidFill>
              </a:rPr>
              <a:t>ring</a:t>
            </a:r>
            <a:r>
              <a:rPr lang="en-US" altLang="ja-JP" sz="2400" spc="200"/>
              <a:t> by a emitter...</a:t>
            </a:r>
            <a:endParaRPr lang="ja-JP" altLang="en-US" sz="2400" spc="20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0487B5F4-4E7E-495C-9A7F-C643E0641250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2F48360-4753-4200-BCA3-E9493FB367DF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D17E1C4-209D-4F15-BF37-A186726E4B58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F175002-94FC-42B6-9E3B-194C076E2807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C1E61D-4899-4079-96D4-011C18CF77F0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0FC6DC-27FE-4E5B-99C2-D11B57940C4B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E2DDE77-E1D8-4AA4-B225-D96FF8A580CF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A691DD-6B72-42EF-9077-8CF9CF437DF5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0C82A83-6236-4F3C-BAAF-11896B7EE50E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1D20F9E-A368-45EF-A6E1-A373988C721F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16" name="二等辺三角形 15">
              <a:extLst>
                <a:ext uri="{FF2B5EF4-FFF2-40B4-BE49-F238E27FC236}">
                  <a16:creationId xmlns:a16="http://schemas.microsoft.com/office/drawing/2014/main" id="{7B9C7CC0-5E8C-457C-B968-2575C5D7D9CC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16ACE1FB-3DDD-4CE5-A1A9-35E31338C445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CB9DD186-4604-4DCA-88E3-4BFC0B50CF2C}"/>
              </a:ext>
            </a:extLst>
          </p:cNvPr>
          <p:cNvSpPr/>
          <p:nvPr/>
        </p:nvSpPr>
        <p:spPr>
          <a:xfrm>
            <a:off x="9359150" y="631226"/>
            <a:ext cx="2370021" cy="5932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Top</a:t>
            </a:r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altLang="ja-JP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F6C691F8-3189-4A95-9175-1E6912838E42}"/>
              </a:ext>
            </a:extLst>
          </p:cNvPr>
          <p:cNvSpPr/>
          <p:nvPr/>
        </p:nvSpPr>
        <p:spPr>
          <a:xfrm>
            <a:off x="0" y="6489700"/>
            <a:ext cx="2141838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0156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151199-5A86-4C00-887F-887FFD494934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>
                <a:solidFill>
                  <a:srgbClr val="1FB7B7"/>
                </a:solidFill>
              </a:rPr>
              <a:t>Fade out</a:t>
            </a:r>
            <a:r>
              <a:rPr lang="en-US" altLang="ja-JP" sz="2400" spc="200"/>
              <a:t> the particles on the</a:t>
            </a:r>
          </a:p>
          <a:p>
            <a:pPr algn="l"/>
            <a:r>
              <a:rPr lang="en-US" altLang="ja-JP" sz="2400" spc="200">
                <a:solidFill>
                  <a:srgbClr val="1FB7B7"/>
                </a:solidFill>
              </a:rPr>
              <a:t>far side</a:t>
            </a:r>
            <a:r>
              <a:rPr lang="en-US" altLang="ja-JP" sz="2400" spc="200"/>
              <a:t> from the </a:t>
            </a:r>
            <a:r>
              <a:rPr lang="en-US" altLang="ja-JP" sz="2400" spc="200">
                <a:solidFill>
                  <a:srgbClr val="1FB7B7"/>
                </a:solidFill>
              </a:rPr>
              <a:t>camera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0487B5F4-4E7E-495C-9A7F-C643E0641250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C1E61D-4899-4079-96D4-011C18CF77F0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0FC6DC-27FE-4E5B-99C2-D11B57940C4B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0C82A83-6236-4F3C-BAAF-11896B7EE50E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1D20F9E-A368-45EF-A6E1-A373988C721F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16" name="二等辺三角形 15">
              <a:extLst>
                <a:ext uri="{FF2B5EF4-FFF2-40B4-BE49-F238E27FC236}">
                  <a16:creationId xmlns:a16="http://schemas.microsoft.com/office/drawing/2014/main" id="{7B9C7CC0-5E8C-457C-B968-2575C5D7D9CC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16ACE1FB-3DDD-4CE5-A1A9-35E31338C445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3094224-E017-43CB-B7EF-C6C299F322E7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9C03E02-727C-4360-BCE9-90FD45D77AA3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A4123EE-DDC4-4813-AA51-C39F6300D0AD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65B2A97-0259-45A7-A760-C33AFF32AA73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520A0ED-A6C0-40EA-B22D-531A58AEE36C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5982C9D9-86A3-43ED-AFF9-D72CFCA92109}"/>
              </a:ext>
            </a:extLst>
          </p:cNvPr>
          <p:cNvSpPr/>
          <p:nvPr/>
        </p:nvSpPr>
        <p:spPr>
          <a:xfrm>
            <a:off x="0" y="6489700"/>
            <a:ext cx="230659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997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151199-5A86-4C00-887F-887FFD494934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However, if the camera is in the center,</a:t>
            </a:r>
          </a:p>
          <a:p>
            <a:pPr algn="l"/>
            <a:r>
              <a:rPr lang="en-US" altLang="ja-JP" sz="2400" spc="200"/>
              <a:t>you won’t be able to see anything...</a:t>
            </a:r>
            <a:endParaRPr lang="ja-JP" altLang="en-US" sz="2400" spc="20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0487B5F4-4E7E-495C-9A7F-C643E0641250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C1E61D-4899-4079-96D4-011C18CF77F0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0FC6DC-27FE-4E5B-99C2-D11B57940C4B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0C82A83-6236-4F3C-BAAF-11896B7EE50E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3094224-E017-43CB-B7EF-C6C299F322E7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9C03E02-727C-4360-BCE9-90FD45D77AA3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A4123EE-DDC4-4813-AA51-C39F6300D0AD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65B2A97-0259-45A7-A760-C33AFF32AA73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520A0ED-A6C0-40EA-B22D-531A58AEE36C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2F417D9-D1FD-4839-82CB-D436A637F2DF}"/>
              </a:ext>
            </a:extLst>
          </p:cNvPr>
          <p:cNvGrpSpPr/>
          <p:nvPr/>
        </p:nvGrpSpPr>
        <p:grpSpPr>
          <a:xfrm>
            <a:off x="9123828" y="3079545"/>
            <a:ext cx="470647" cy="806654"/>
            <a:chOff x="4725801" y="4491487"/>
            <a:chExt cx="470647" cy="806654"/>
          </a:xfrm>
        </p:grpSpPr>
        <p:sp>
          <p:nvSpPr>
            <p:cNvPr id="19" name="二等辺三角形 18">
              <a:extLst>
                <a:ext uri="{FF2B5EF4-FFF2-40B4-BE49-F238E27FC236}">
                  <a16:creationId xmlns:a16="http://schemas.microsoft.com/office/drawing/2014/main" id="{A6FDA7A9-D961-41A5-8D83-A55813D71D1F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34B408E9-71C0-4B14-B8C9-43C66DC0ADEC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吹き出し: 円形 21">
            <a:extLst>
              <a:ext uri="{FF2B5EF4-FFF2-40B4-BE49-F238E27FC236}">
                <a16:creationId xmlns:a16="http://schemas.microsoft.com/office/drawing/2014/main" id="{AF576F03-4B7B-486A-BC54-3A20B560DF3F}"/>
              </a:ext>
            </a:extLst>
          </p:cNvPr>
          <p:cNvSpPr/>
          <p:nvPr/>
        </p:nvSpPr>
        <p:spPr>
          <a:xfrm>
            <a:off x="9166477" y="1257383"/>
            <a:ext cx="1334203" cy="1290917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？</a:t>
            </a:r>
            <a:endParaRPr kumimoji="1" lang="ja-JP" altLang="en-US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4570EB02-4FCB-4254-8B6D-35F64B633886}"/>
              </a:ext>
            </a:extLst>
          </p:cNvPr>
          <p:cNvSpPr/>
          <p:nvPr/>
        </p:nvSpPr>
        <p:spPr>
          <a:xfrm>
            <a:off x="0" y="6489700"/>
            <a:ext cx="247135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101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151199-5A86-4C00-887F-887FFD494934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So it will return the </a:t>
            </a:r>
            <a:r>
              <a:rPr lang="en-US" altLang="ja-JP" sz="2400" spc="200">
                <a:solidFill>
                  <a:srgbClr val="1FB7B7"/>
                </a:solidFill>
              </a:rPr>
              <a:t>Opacity</a:t>
            </a:r>
            <a:r>
              <a:rPr lang="en-US" altLang="ja-JP" sz="2400" spc="200"/>
              <a:t> of the</a:t>
            </a:r>
          </a:p>
          <a:p>
            <a:pPr algn="l"/>
            <a:r>
              <a:rPr lang="en-US" altLang="ja-JP" sz="2400" spc="200"/>
              <a:t>particles that was fading out to </a:t>
            </a:r>
            <a:r>
              <a:rPr lang="en-US" altLang="ja-JP" sz="2400" spc="200">
                <a:solidFill>
                  <a:srgbClr val="1FB7B7"/>
                </a:solidFill>
              </a:rPr>
              <a:t>100%</a:t>
            </a:r>
            <a:r>
              <a:rPr lang="en-US" altLang="ja-JP" sz="2400" spc="200"/>
              <a:t>.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0487B5F4-4E7E-495C-9A7F-C643E0641250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2F48360-4753-4200-BCA3-E9493FB367DF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D17E1C4-209D-4F15-BF37-A186726E4B58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F175002-94FC-42B6-9E3B-194C076E2807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C1E61D-4899-4079-96D4-011C18CF77F0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0FC6DC-27FE-4E5B-99C2-D11B57940C4B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E2DDE77-E1D8-4AA4-B225-D96FF8A580CF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A691DD-6B72-42EF-9077-8CF9CF437DF5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0C82A83-6236-4F3C-BAAF-11896B7EE50E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7ED1F62-32BF-422F-8412-2709CE29081B}"/>
              </a:ext>
            </a:extLst>
          </p:cNvPr>
          <p:cNvGrpSpPr/>
          <p:nvPr/>
        </p:nvGrpSpPr>
        <p:grpSpPr>
          <a:xfrm>
            <a:off x="9123828" y="3079545"/>
            <a:ext cx="470647" cy="806654"/>
            <a:chOff x="4725801" y="4491487"/>
            <a:chExt cx="470647" cy="806654"/>
          </a:xfrm>
        </p:grpSpPr>
        <p:sp>
          <p:nvSpPr>
            <p:cNvPr id="20" name="二等辺三角形 19">
              <a:extLst>
                <a:ext uri="{FF2B5EF4-FFF2-40B4-BE49-F238E27FC236}">
                  <a16:creationId xmlns:a16="http://schemas.microsoft.com/office/drawing/2014/main" id="{5DBC40EF-7BB2-4E82-A180-B28CED2BB819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144DDFC0-2462-4E7E-A5F3-82DB54EB6FC0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ProgressBar">
            <a:extLst>
              <a:ext uri="{FF2B5EF4-FFF2-40B4-BE49-F238E27FC236}">
                <a16:creationId xmlns:a16="http://schemas.microsoft.com/office/drawing/2014/main" id="{329B1535-38E4-41EB-BEA7-A738390094F2}"/>
              </a:ext>
            </a:extLst>
          </p:cNvPr>
          <p:cNvSpPr/>
          <p:nvPr/>
        </p:nvSpPr>
        <p:spPr>
          <a:xfrm>
            <a:off x="0" y="6489700"/>
            <a:ext cx="2636108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5165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151199-5A86-4C00-887F-887FFD494934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In addition, if the particles’ Opacity is </a:t>
            </a:r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,</a:t>
            </a:r>
          </a:p>
          <a:p>
            <a:pPr algn="l"/>
            <a:r>
              <a:rPr lang="en-US" altLang="ja-JP" sz="2400" spc="200"/>
              <a:t>they will be set to “non-coordinates”</a:t>
            </a:r>
          </a:p>
          <a:p>
            <a:pPr algn="l"/>
            <a:r>
              <a:rPr lang="en-US" altLang="ja-JP" sz="2400" spc="200"/>
              <a:t>to </a:t>
            </a:r>
            <a:r>
              <a:rPr lang="en-US" altLang="ja-JP" sz="2400" spc="200">
                <a:solidFill>
                  <a:srgbClr val="1FB7B7"/>
                </a:solidFill>
              </a:rPr>
              <a:t>reduce the drawing load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0487B5F4-4E7E-495C-9A7F-C643E0641250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C1E61D-4899-4079-96D4-011C18CF77F0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0FC6DC-27FE-4E5B-99C2-D11B57940C4B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0C82A83-6236-4F3C-BAAF-11896B7EE50E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3094224-E017-43CB-B7EF-C6C299F322E7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9C03E02-727C-4360-BCE9-90FD45D77AA3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1801F8FF-5DEB-4EEF-9786-4C0D70727250}"/>
              </a:ext>
            </a:extLst>
          </p:cNvPr>
          <p:cNvSpPr/>
          <p:nvPr/>
        </p:nvSpPr>
        <p:spPr>
          <a:xfrm>
            <a:off x="0" y="6489700"/>
            <a:ext cx="280086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C84311EB-12B4-483B-9BBC-523B518679A0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16" name="二等辺三角形 15">
              <a:extLst>
                <a:ext uri="{FF2B5EF4-FFF2-40B4-BE49-F238E27FC236}">
                  <a16:creationId xmlns:a16="http://schemas.microsoft.com/office/drawing/2014/main" id="{A3743C84-A074-4C96-9EA9-CB194D8EB9F4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9FE64FD6-35A7-487B-A2D8-DB371E3ACCC2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5680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151199-5A86-4C00-887F-887FFD494934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This is the “</a:t>
            </a:r>
            <a:r>
              <a:rPr lang="en-US" altLang="ja-JP" sz="2400" spc="200">
                <a:solidFill>
                  <a:srgbClr val="1FB7B7"/>
                </a:solidFill>
              </a:rPr>
              <a:t>Fade by Emitter Angle</a:t>
            </a:r>
            <a:r>
              <a:rPr lang="en-US" altLang="ja-JP" sz="2400" spc="200"/>
              <a:t>.”</a:t>
            </a:r>
          </a:p>
          <a:p>
            <a:r>
              <a:rPr lang="en-US" altLang="ja-JP" sz="2400" spc="200"/>
              <a:t>So... when is it used?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C516BE30-3A52-4689-A65D-11AF8C6C8710}"/>
              </a:ext>
            </a:extLst>
          </p:cNvPr>
          <p:cNvSpPr/>
          <p:nvPr/>
        </p:nvSpPr>
        <p:spPr>
          <a:xfrm>
            <a:off x="0" y="6489700"/>
            <a:ext cx="296562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030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F08E53E-E5BF-434C-83CA-EA2EAC344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74" y="1124246"/>
            <a:ext cx="7011253" cy="3505627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sp>
        <p:nvSpPr>
          <p:cNvPr id="8" name="テキスト プレースホルダー 3">
            <a:extLst>
              <a:ext uri="{FF2B5EF4-FFF2-40B4-BE49-F238E27FC236}">
                <a16:creationId xmlns:a16="http://schemas.microsoft.com/office/drawing/2014/main" id="{64A7A516-598E-4C02-8FB0-C85A5BC1E95C}"/>
              </a:ext>
            </a:extLst>
          </p:cNvPr>
          <p:cNvSpPr txBox="1">
            <a:spLocks/>
          </p:cNvSpPr>
          <p:nvPr/>
        </p:nvSpPr>
        <p:spPr>
          <a:xfrm>
            <a:off x="226540" y="520303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An example of its use in </a:t>
            </a:r>
            <a:r>
              <a:rPr lang="en-US" altLang="ja-JP" sz="2400" spc="200">
                <a:solidFill>
                  <a:srgbClr val="1FB7B7"/>
                </a:solidFill>
              </a:rPr>
              <a:t>smoke around a tornado</a:t>
            </a:r>
            <a:r>
              <a:rPr lang="en-US" altLang="ja-JP" sz="2400" spc="200"/>
              <a:t> was spoken of.</a:t>
            </a:r>
            <a:endParaRPr lang="ja-JP" altLang="en-US" sz="2400" spc="200"/>
          </a:p>
        </p:txBody>
      </p:sp>
      <p:sp>
        <p:nvSpPr>
          <p:cNvPr id="10" name="テキスト プレースホルダー 3">
            <a:extLst>
              <a:ext uri="{FF2B5EF4-FFF2-40B4-BE49-F238E27FC236}">
                <a16:creationId xmlns:a16="http://schemas.microsoft.com/office/drawing/2014/main" id="{80ED3AE7-ADF1-4F20-821E-20A2FB5DD72A}"/>
              </a:ext>
            </a:extLst>
          </p:cNvPr>
          <p:cNvSpPr txBox="1">
            <a:spLocks/>
          </p:cNvSpPr>
          <p:nvPr/>
        </p:nvSpPr>
        <p:spPr>
          <a:xfrm>
            <a:off x="2982187" y="4400024"/>
            <a:ext cx="6227627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spc="300">
                <a:hlinkClick r:id="rId3"/>
              </a:rPr>
              <a:t>https://cedil.cesa.or.jp/cedil_sessions/view/1893</a:t>
            </a:r>
            <a:endParaRPr lang="ja-JP" altLang="en-US" sz="1600" b="1" spc="300">
              <a:solidFill>
                <a:srgbClr val="2E75B6"/>
              </a:solidFill>
            </a:endParaRPr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C97A52C5-3F3E-4B13-94CC-2F1F025547E3}"/>
              </a:ext>
            </a:extLst>
          </p:cNvPr>
          <p:cNvSpPr/>
          <p:nvPr/>
        </p:nvSpPr>
        <p:spPr>
          <a:xfrm>
            <a:off x="0" y="6489700"/>
            <a:ext cx="3130378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17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6DE3D1-2C47-4376-8C60-C15253A19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Who am I?</a:t>
            </a:r>
            <a:endParaRPr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9EABC58-3FE9-4821-99E1-ECB5B62818C9}"/>
              </a:ext>
            </a:extLst>
          </p:cNvPr>
          <p:cNvGrpSpPr/>
          <p:nvPr/>
        </p:nvGrpSpPr>
        <p:grpSpPr>
          <a:xfrm>
            <a:off x="2730453" y="3101579"/>
            <a:ext cx="778865" cy="574854"/>
            <a:chOff x="2730454" y="3014786"/>
            <a:chExt cx="1100233" cy="812045"/>
          </a:xfrm>
        </p:grpSpPr>
        <p:sp>
          <p:nvSpPr>
            <p:cNvPr id="5" name="フローチャート: 処理 4">
              <a:extLst>
                <a:ext uri="{FF2B5EF4-FFF2-40B4-BE49-F238E27FC236}">
                  <a16:creationId xmlns:a16="http://schemas.microsoft.com/office/drawing/2014/main" id="{0A72F32B-C3C6-4FF2-9F57-7BDD77DEC35C}"/>
                </a:ext>
              </a:extLst>
            </p:cNvPr>
            <p:cNvSpPr/>
            <p:nvPr userDrawn="1"/>
          </p:nvSpPr>
          <p:spPr>
            <a:xfrm rot="18900000">
              <a:off x="3018644" y="3014786"/>
              <a:ext cx="812043" cy="812043"/>
            </a:xfrm>
            <a:prstGeom prst="flowChartProcess">
              <a:avLst/>
            </a:prstGeom>
            <a:gradFill flip="none" rotWithShape="1">
              <a:gsLst>
                <a:gs pos="37000">
                  <a:srgbClr val="0A577E"/>
                </a:gs>
                <a:gs pos="0">
                  <a:srgbClr val="1FB7B7"/>
                </a:gs>
                <a:gs pos="100000">
                  <a:srgbClr val="101B3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フローチャート: 処理 5">
              <a:extLst>
                <a:ext uri="{FF2B5EF4-FFF2-40B4-BE49-F238E27FC236}">
                  <a16:creationId xmlns:a16="http://schemas.microsoft.com/office/drawing/2014/main" id="{50F2487D-2ED7-4988-A8F4-AD6F945DF701}"/>
                </a:ext>
              </a:extLst>
            </p:cNvPr>
            <p:cNvSpPr/>
            <p:nvPr userDrawn="1"/>
          </p:nvSpPr>
          <p:spPr>
            <a:xfrm rot="18900000">
              <a:off x="2730454" y="3014788"/>
              <a:ext cx="812043" cy="812043"/>
            </a:xfrm>
            <a:prstGeom prst="flowChartProcess">
              <a:avLst/>
            </a:prstGeom>
            <a:solidFill>
              <a:srgbClr val="070D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ProgressBar">
            <a:extLst>
              <a:ext uri="{FF2B5EF4-FFF2-40B4-BE49-F238E27FC236}">
                <a16:creationId xmlns:a16="http://schemas.microsoft.com/office/drawing/2014/main" id="{F8170CBE-7D33-4592-AE8E-0632E1BFFF45}"/>
              </a:ext>
            </a:extLst>
          </p:cNvPr>
          <p:cNvSpPr/>
          <p:nvPr/>
        </p:nvSpPr>
        <p:spPr>
          <a:xfrm>
            <a:off x="0" y="6489700"/>
            <a:ext cx="32951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428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19958DDC-EE9E-48A7-81F6-72CF5598FF5A}"/>
              </a:ext>
            </a:extLst>
          </p:cNvPr>
          <p:cNvSpPr txBox="1">
            <a:spLocks/>
          </p:cNvSpPr>
          <p:nvPr/>
        </p:nvSpPr>
        <p:spPr>
          <a:xfrm>
            <a:off x="226540" y="520303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I’m going to illustrate this in shapes.</a:t>
            </a:r>
            <a:endParaRPr lang="ja-JP" altLang="en-US" sz="2400" spc="20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3F11167-0597-4880-B743-F00D1A42104C}"/>
              </a:ext>
            </a:extLst>
          </p:cNvPr>
          <p:cNvGrpSpPr/>
          <p:nvPr/>
        </p:nvGrpSpPr>
        <p:grpSpPr>
          <a:xfrm>
            <a:off x="7045144" y="1815384"/>
            <a:ext cx="2903277" cy="3086100"/>
            <a:chOff x="6177307" y="1744818"/>
            <a:chExt cx="3307975" cy="3516282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6CB5C215-B06D-40EE-92AC-12DE096DBC67}"/>
                </a:ext>
              </a:extLst>
            </p:cNvPr>
            <p:cNvSpPr/>
            <p:nvPr/>
          </p:nvSpPr>
          <p:spPr>
            <a:xfrm>
              <a:off x="6177307" y="3311274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29409260-F1D4-44F2-A61C-8C5955555591}"/>
                </a:ext>
              </a:extLst>
            </p:cNvPr>
            <p:cNvSpPr/>
            <p:nvPr/>
          </p:nvSpPr>
          <p:spPr>
            <a:xfrm>
              <a:off x="8812929" y="3311274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A3D77226-C0B9-47CF-9732-B732A934DA7C}"/>
                </a:ext>
              </a:extLst>
            </p:cNvPr>
            <p:cNvSpPr/>
            <p:nvPr/>
          </p:nvSpPr>
          <p:spPr>
            <a:xfrm>
              <a:off x="7495118" y="203380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F12C373A-1C13-4C9C-AC3E-7CE7488CFD76}"/>
                </a:ext>
              </a:extLst>
            </p:cNvPr>
            <p:cNvSpPr/>
            <p:nvPr/>
          </p:nvSpPr>
          <p:spPr>
            <a:xfrm>
              <a:off x="6501715" y="2337932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6EEE312C-6F6E-4B0C-AD65-B875B82658A8}"/>
                </a:ext>
              </a:extLst>
            </p:cNvPr>
            <p:cNvSpPr/>
            <p:nvPr/>
          </p:nvSpPr>
          <p:spPr>
            <a:xfrm>
              <a:off x="8497762" y="2337932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台形 27">
              <a:extLst>
                <a:ext uri="{FF2B5EF4-FFF2-40B4-BE49-F238E27FC236}">
                  <a16:creationId xmlns:a16="http://schemas.microsoft.com/office/drawing/2014/main" id="{E372579E-EE35-4D48-95AE-A672ECAD5744}"/>
                </a:ext>
              </a:extLst>
            </p:cNvPr>
            <p:cNvSpPr/>
            <p:nvPr/>
          </p:nvSpPr>
          <p:spPr>
            <a:xfrm rot="10800000">
              <a:off x="6534490" y="1744818"/>
              <a:ext cx="2635623" cy="3368363"/>
            </a:xfrm>
            <a:prstGeom prst="trapezoid">
              <a:avLst>
                <a:gd name="adj" fmla="val 25000"/>
              </a:avLst>
            </a:prstGeom>
            <a:solidFill>
              <a:srgbClr val="92D050"/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9CE8BEFA-5AD1-4ACA-8AC1-A28C00A4AEDE}"/>
                </a:ext>
              </a:extLst>
            </p:cNvPr>
            <p:cNvSpPr/>
            <p:nvPr/>
          </p:nvSpPr>
          <p:spPr>
            <a:xfrm>
              <a:off x="7495118" y="4588747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6B0319ED-2DAF-42B9-AC52-018E2978FB4F}"/>
                </a:ext>
              </a:extLst>
            </p:cNvPr>
            <p:cNvSpPr/>
            <p:nvPr/>
          </p:nvSpPr>
          <p:spPr>
            <a:xfrm>
              <a:off x="6501715" y="4279464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D679327-2D24-49F2-A1C2-8063442DD9D0}"/>
                </a:ext>
              </a:extLst>
            </p:cNvPr>
            <p:cNvSpPr/>
            <p:nvPr/>
          </p:nvSpPr>
          <p:spPr>
            <a:xfrm>
              <a:off x="8497762" y="4279464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DA72DDF3-09D5-4EF3-AF62-1C0F6A61E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79" y="1815384"/>
            <a:ext cx="3371850" cy="3086100"/>
          </a:xfrm>
          <a:prstGeom prst="rect">
            <a:avLst/>
          </a:prstGeom>
        </p:spPr>
      </p:pic>
      <p:sp>
        <p:nvSpPr>
          <p:cNvPr id="10" name="矢印: 右 9">
            <a:extLst>
              <a:ext uri="{FF2B5EF4-FFF2-40B4-BE49-F238E27FC236}">
                <a16:creationId xmlns:a16="http://schemas.microsoft.com/office/drawing/2014/main" id="{6714D785-D5AB-4D43-AF30-B28D0DEB68A3}"/>
              </a:ext>
            </a:extLst>
          </p:cNvPr>
          <p:cNvSpPr/>
          <p:nvPr/>
        </p:nvSpPr>
        <p:spPr>
          <a:xfrm>
            <a:off x="6005229" y="3062927"/>
            <a:ext cx="650115" cy="591014"/>
          </a:xfrm>
          <a:prstGeom prst="rightArrow">
            <a:avLst/>
          </a:prstGeom>
          <a:solidFill>
            <a:srgbClr val="1FB7B7"/>
          </a:solidFill>
          <a:ln w="12700"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BE5CB"/>
              </a:solidFill>
            </a:endParaRPr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E436C79E-CA13-4D6E-83C2-F1AA9823D246}"/>
              </a:ext>
            </a:extLst>
          </p:cNvPr>
          <p:cNvSpPr/>
          <p:nvPr/>
        </p:nvSpPr>
        <p:spPr>
          <a:xfrm>
            <a:off x="0" y="6489700"/>
            <a:ext cx="329513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344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F3C2ED9D-E1AE-4668-8DDB-30574FA53E82}"/>
              </a:ext>
            </a:extLst>
          </p:cNvPr>
          <p:cNvSpPr txBox="1">
            <a:spLocks/>
          </p:cNvSpPr>
          <p:nvPr/>
        </p:nvSpPr>
        <p:spPr>
          <a:xfrm>
            <a:off x="226540" y="520303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Typically, these tornade and the surrounding smoke</a:t>
            </a:r>
          </a:p>
          <a:p>
            <a:pPr algn="ctr"/>
            <a:r>
              <a:rPr lang="en-US" altLang="ja-JP" sz="2400" spc="200"/>
              <a:t>are composed of separate emitters.</a:t>
            </a:r>
            <a:endParaRPr lang="ja-JP" altLang="en-US" sz="2400" spc="20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00D2AC5-A880-42E0-A86B-BEE19C2DFB1C}"/>
              </a:ext>
            </a:extLst>
          </p:cNvPr>
          <p:cNvGrpSpPr/>
          <p:nvPr/>
        </p:nvGrpSpPr>
        <p:grpSpPr>
          <a:xfrm>
            <a:off x="2604422" y="1745070"/>
            <a:ext cx="6983156" cy="3135722"/>
            <a:chOff x="2343564" y="1627092"/>
            <a:chExt cx="7245889" cy="3253700"/>
          </a:xfrm>
        </p:grpSpPr>
        <p:sp>
          <p:nvSpPr>
            <p:cNvPr id="18" name="楕円 17">
              <a:extLst>
                <a:ext uri="{FF2B5EF4-FFF2-40B4-BE49-F238E27FC236}">
                  <a16:creationId xmlns:a16="http://schemas.microsoft.com/office/drawing/2014/main" id="{1D0EE6B0-9C75-42D5-8AD8-AFA4B016124C}"/>
                </a:ext>
              </a:extLst>
            </p:cNvPr>
            <p:cNvSpPr/>
            <p:nvPr/>
          </p:nvSpPr>
          <p:spPr>
            <a:xfrm>
              <a:off x="6617654" y="1922929"/>
              <a:ext cx="2635623" cy="2635623"/>
            </a:xfrm>
            <a:prstGeom prst="ellipse">
              <a:avLst/>
            </a:prstGeom>
            <a:solidFill>
              <a:srgbClr val="202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705CD7CB-0399-4563-A370-B27A4E3364F0}"/>
                </a:ext>
              </a:extLst>
            </p:cNvPr>
            <p:cNvSpPr/>
            <p:nvPr/>
          </p:nvSpPr>
          <p:spPr>
            <a:xfrm>
              <a:off x="6281478" y="290456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9BDCABA5-C29C-4642-9F34-7FFA0E79F3FF}"/>
                </a:ext>
              </a:extLst>
            </p:cNvPr>
            <p:cNvSpPr/>
            <p:nvPr/>
          </p:nvSpPr>
          <p:spPr>
            <a:xfrm>
              <a:off x="8917100" y="290456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4E3AD0CD-A93B-4DA2-9A0A-CFBC4B33ACCE}"/>
                </a:ext>
              </a:extLst>
            </p:cNvPr>
            <p:cNvSpPr/>
            <p:nvPr/>
          </p:nvSpPr>
          <p:spPr>
            <a:xfrm>
              <a:off x="7599289" y="1627092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6390539A-6586-4000-8D75-603AE77C7A58}"/>
                </a:ext>
              </a:extLst>
            </p:cNvPr>
            <p:cNvSpPr/>
            <p:nvPr/>
          </p:nvSpPr>
          <p:spPr>
            <a:xfrm>
              <a:off x="6605886" y="1931221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065530BA-804C-46D7-B49D-A2FA489DB218}"/>
                </a:ext>
              </a:extLst>
            </p:cNvPr>
            <p:cNvSpPr/>
            <p:nvPr/>
          </p:nvSpPr>
          <p:spPr>
            <a:xfrm>
              <a:off x="8601933" y="1931221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台形 36">
              <a:extLst>
                <a:ext uri="{FF2B5EF4-FFF2-40B4-BE49-F238E27FC236}">
                  <a16:creationId xmlns:a16="http://schemas.microsoft.com/office/drawing/2014/main" id="{036A6BB8-CBD3-4044-883C-843BBB238331}"/>
                </a:ext>
              </a:extLst>
            </p:cNvPr>
            <p:cNvSpPr/>
            <p:nvPr/>
          </p:nvSpPr>
          <p:spPr>
            <a:xfrm rot="10800000">
              <a:off x="2343564" y="1651400"/>
              <a:ext cx="2390482" cy="3055069"/>
            </a:xfrm>
            <a:prstGeom prst="trapezoid">
              <a:avLst>
                <a:gd name="adj" fmla="val 25000"/>
              </a:avLst>
            </a:prstGeom>
            <a:solidFill>
              <a:srgbClr val="92D050"/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2E5D31CD-851F-42F0-ACDD-572074A7AA1B}"/>
                </a:ext>
              </a:extLst>
            </p:cNvPr>
            <p:cNvSpPr/>
            <p:nvPr/>
          </p:nvSpPr>
          <p:spPr>
            <a:xfrm>
              <a:off x="7599289" y="4182036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2AFAECC1-D7AC-4174-BCD1-0A0BBD95571D}"/>
                </a:ext>
              </a:extLst>
            </p:cNvPr>
            <p:cNvSpPr/>
            <p:nvPr/>
          </p:nvSpPr>
          <p:spPr>
            <a:xfrm>
              <a:off x="6605886" y="387275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476DA634-452A-423C-8CE4-BA6ECF0EF140}"/>
                </a:ext>
              </a:extLst>
            </p:cNvPr>
            <p:cNvSpPr/>
            <p:nvPr/>
          </p:nvSpPr>
          <p:spPr>
            <a:xfrm>
              <a:off x="8601933" y="387275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45D9417C-5CFF-47B3-BE6C-14CF15E6441D}"/>
                </a:ext>
              </a:extLst>
            </p:cNvPr>
            <p:cNvSpPr/>
            <p:nvPr/>
          </p:nvSpPr>
          <p:spPr>
            <a:xfrm>
              <a:off x="7760398" y="3065673"/>
              <a:ext cx="350134" cy="3501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C16092AB-8793-42AA-91C5-116ED60C463A}"/>
                </a:ext>
              </a:extLst>
            </p:cNvPr>
            <p:cNvSpPr/>
            <p:nvPr/>
          </p:nvSpPr>
          <p:spPr>
            <a:xfrm>
              <a:off x="3363737" y="4530658"/>
              <a:ext cx="350134" cy="3501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130FC3CE-9CF9-41DB-8F67-1FB176649242}"/>
              </a:ext>
            </a:extLst>
          </p:cNvPr>
          <p:cNvSpPr/>
          <p:nvPr/>
        </p:nvSpPr>
        <p:spPr>
          <a:xfrm>
            <a:off x="3956021" y="1539939"/>
            <a:ext cx="1862599" cy="5932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Emitter A</a:t>
            </a:r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814BF7CC-1B0F-480F-848B-205280CD12F1}"/>
              </a:ext>
            </a:extLst>
          </p:cNvPr>
          <p:cNvSpPr/>
          <p:nvPr/>
        </p:nvSpPr>
        <p:spPr>
          <a:xfrm>
            <a:off x="9026285" y="1539939"/>
            <a:ext cx="1862599" cy="5932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Emitter B</a:t>
            </a:r>
          </a:p>
        </p:txBody>
      </p:sp>
      <p:sp>
        <p:nvSpPr>
          <p:cNvPr id="4" name="ProgressBar">
            <a:extLst>
              <a:ext uri="{FF2B5EF4-FFF2-40B4-BE49-F238E27FC236}">
                <a16:creationId xmlns:a16="http://schemas.microsoft.com/office/drawing/2014/main" id="{098EE015-2B93-448E-A862-B235643E55A1}"/>
              </a:ext>
            </a:extLst>
          </p:cNvPr>
          <p:cNvSpPr/>
          <p:nvPr/>
        </p:nvSpPr>
        <p:spPr>
          <a:xfrm>
            <a:off x="0" y="6489700"/>
            <a:ext cx="345989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509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138F0A7D-F342-4C5A-A38E-36F420572DF2}"/>
              </a:ext>
            </a:extLst>
          </p:cNvPr>
          <p:cNvGrpSpPr/>
          <p:nvPr/>
        </p:nvGrpSpPr>
        <p:grpSpPr>
          <a:xfrm>
            <a:off x="2464567" y="1836559"/>
            <a:ext cx="7262866" cy="3141044"/>
            <a:chOff x="2420148" y="1836559"/>
            <a:chExt cx="7262866" cy="314104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6F4DD9D-6F06-495F-9696-8DF791BAF82F}"/>
                </a:ext>
              </a:extLst>
            </p:cNvPr>
            <p:cNvGrpSpPr/>
            <p:nvPr/>
          </p:nvGrpSpPr>
          <p:grpSpPr>
            <a:xfrm>
              <a:off x="2420148" y="1836559"/>
              <a:ext cx="2954967" cy="3141044"/>
              <a:chOff x="7705165" y="1338107"/>
              <a:chExt cx="3307975" cy="3516282"/>
            </a:xfrm>
          </p:grpSpPr>
          <p:sp>
            <p:nvSpPr>
              <p:cNvPr id="15" name="楕円 14">
                <a:extLst>
                  <a:ext uri="{FF2B5EF4-FFF2-40B4-BE49-F238E27FC236}">
                    <a16:creationId xmlns:a16="http://schemas.microsoft.com/office/drawing/2014/main" id="{402B2A5D-D3D0-4BE2-8867-29946AE242E1}"/>
                  </a:ext>
                </a:extLst>
              </p:cNvPr>
              <p:cNvSpPr/>
              <p:nvPr/>
            </p:nvSpPr>
            <p:spPr>
              <a:xfrm>
                <a:off x="8041341" y="1922929"/>
                <a:ext cx="2635623" cy="2635623"/>
              </a:xfrm>
              <a:prstGeom prst="ellipse">
                <a:avLst/>
              </a:prstGeom>
              <a:solidFill>
                <a:srgbClr val="202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台形 27">
                <a:extLst>
                  <a:ext uri="{FF2B5EF4-FFF2-40B4-BE49-F238E27FC236}">
                    <a16:creationId xmlns:a16="http://schemas.microsoft.com/office/drawing/2014/main" id="{E372579E-EE35-4D48-95AE-A672ECAD5744}"/>
                  </a:ext>
                </a:extLst>
              </p:cNvPr>
              <p:cNvSpPr/>
              <p:nvPr/>
            </p:nvSpPr>
            <p:spPr>
              <a:xfrm rot="10800000">
                <a:off x="8062348" y="1338107"/>
                <a:ext cx="2635623" cy="3368363"/>
              </a:xfrm>
              <a:prstGeom prst="trapezoid">
                <a:avLst>
                  <a:gd name="adj" fmla="val 25000"/>
                </a:avLst>
              </a:prstGeom>
              <a:solidFill>
                <a:srgbClr val="92D050"/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6CB5C215-B06D-40EE-92AC-12DE096DBC67}"/>
                  </a:ext>
                </a:extLst>
              </p:cNvPr>
              <p:cNvSpPr/>
              <p:nvPr/>
            </p:nvSpPr>
            <p:spPr>
              <a:xfrm>
                <a:off x="7705165" y="2904563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9409260-F1D4-44F2-A61C-8C5955555591}"/>
                  </a:ext>
                </a:extLst>
              </p:cNvPr>
              <p:cNvSpPr/>
              <p:nvPr/>
            </p:nvSpPr>
            <p:spPr>
              <a:xfrm>
                <a:off x="10340787" y="2904563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A3D77226-C0B9-47CF-9732-B732A934DA7C}"/>
                  </a:ext>
                </a:extLst>
              </p:cNvPr>
              <p:cNvSpPr/>
              <p:nvPr/>
            </p:nvSpPr>
            <p:spPr>
              <a:xfrm>
                <a:off x="9022976" y="1627092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F12C373A-1C13-4C9C-AC3E-7CE7488CFD76}"/>
                  </a:ext>
                </a:extLst>
              </p:cNvPr>
              <p:cNvSpPr/>
              <p:nvPr/>
            </p:nvSpPr>
            <p:spPr>
              <a:xfrm>
                <a:off x="8029573" y="1931221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6EEE312C-6F6E-4B0C-AD65-B875B82658A8}"/>
                  </a:ext>
                </a:extLst>
              </p:cNvPr>
              <p:cNvSpPr/>
              <p:nvPr/>
            </p:nvSpPr>
            <p:spPr>
              <a:xfrm>
                <a:off x="10025620" y="1931221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9CE8BEFA-5AD1-4ACA-8AC1-A28C00A4AEDE}"/>
                  </a:ext>
                </a:extLst>
              </p:cNvPr>
              <p:cNvSpPr/>
              <p:nvPr/>
            </p:nvSpPr>
            <p:spPr>
              <a:xfrm>
                <a:off x="9022976" y="4182036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6B0319ED-2DAF-42B9-AC52-018E2978FB4F}"/>
                  </a:ext>
                </a:extLst>
              </p:cNvPr>
              <p:cNvSpPr/>
              <p:nvPr/>
            </p:nvSpPr>
            <p:spPr>
              <a:xfrm>
                <a:off x="8029573" y="3872753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1D679327-2D24-49F2-A1C2-8063442DD9D0}"/>
                  </a:ext>
                </a:extLst>
              </p:cNvPr>
              <p:cNvSpPr/>
              <p:nvPr/>
            </p:nvSpPr>
            <p:spPr>
              <a:xfrm>
                <a:off x="10025620" y="3872753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FF65BC87-60DF-4029-966F-0C7A03F92529}"/>
                </a:ext>
              </a:extLst>
            </p:cNvPr>
            <p:cNvGrpSpPr/>
            <p:nvPr/>
          </p:nvGrpSpPr>
          <p:grpSpPr>
            <a:xfrm>
              <a:off x="6728047" y="1836559"/>
              <a:ext cx="2954967" cy="3141044"/>
              <a:chOff x="7705165" y="1338107"/>
              <a:chExt cx="3307975" cy="3516282"/>
            </a:xfrm>
          </p:grpSpPr>
          <p:sp>
            <p:nvSpPr>
              <p:cNvPr id="20" name="楕円 19">
                <a:extLst>
                  <a:ext uri="{FF2B5EF4-FFF2-40B4-BE49-F238E27FC236}">
                    <a16:creationId xmlns:a16="http://schemas.microsoft.com/office/drawing/2014/main" id="{8C8502C7-9A59-418E-8C7D-F139967D771D}"/>
                  </a:ext>
                </a:extLst>
              </p:cNvPr>
              <p:cNvSpPr/>
              <p:nvPr/>
            </p:nvSpPr>
            <p:spPr>
              <a:xfrm>
                <a:off x="8041341" y="1922929"/>
                <a:ext cx="2635623" cy="2635623"/>
              </a:xfrm>
              <a:prstGeom prst="ellipse">
                <a:avLst/>
              </a:prstGeom>
              <a:solidFill>
                <a:srgbClr val="202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E294FEB4-7E81-4FE4-8A42-4E2B5DAE607B}"/>
                  </a:ext>
                </a:extLst>
              </p:cNvPr>
              <p:cNvSpPr/>
              <p:nvPr/>
            </p:nvSpPr>
            <p:spPr>
              <a:xfrm>
                <a:off x="7705165" y="2904563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EAE13872-2361-4102-B596-2899C311AC70}"/>
                  </a:ext>
                </a:extLst>
              </p:cNvPr>
              <p:cNvSpPr/>
              <p:nvPr/>
            </p:nvSpPr>
            <p:spPr>
              <a:xfrm>
                <a:off x="10340787" y="2904563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7CFD7BB0-0C88-4D96-AD93-78C06F8CF000}"/>
                  </a:ext>
                </a:extLst>
              </p:cNvPr>
              <p:cNvSpPr/>
              <p:nvPr/>
            </p:nvSpPr>
            <p:spPr>
              <a:xfrm>
                <a:off x="9022976" y="1627092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C551203B-7186-4792-B4B3-49F70F8EA49B}"/>
                  </a:ext>
                </a:extLst>
              </p:cNvPr>
              <p:cNvSpPr/>
              <p:nvPr/>
            </p:nvSpPr>
            <p:spPr>
              <a:xfrm>
                <a:off x="8029573" y="1931221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A3AD4722-0A79-414D-ACED-D7C9265A99E0}"/>
                  </a:ext>
                </a:extLst>
              </p:cNvPr>
              <p:cNvSpPr/>
              <p:nvPr/>
            </p:nvSpPr>
            <p:spPr>
              <a:xfrm>
                <a:off x="10025620" y="1931221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565FC220-C534-48D2-ADA8-19C172DAF60A}"/>
                  </a:ext>
                </a:extLst>
              </p:cNvPr>
              <p:cNvSpPr/>
              <p:nvPr/>
            </p:nvSpPr>
            <p:spPr>
              <a:xfrm>
                <a:off x="9022976" y="4182036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71AF2FEB-64D4-4161-B091-96F482CBF81C}"/>
                  </a:ext>
                </a:extLst>
              </p:cNvPr>
              <p:cNvSpPr/>
              <p:nvPr/>
            </p:nvSpPr>
            <p:spPr>
              <a:xfrm>
                <a:off x="8029573" y="3872753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66ABD2F0-7330-4063-8128-652625C77A58}"/>
                  </a:ext>
                </a:extLst>
              </p:cNvPr>
              <p:cNvSpPr/>
              <p:nvPr/>
            </p:nvSpPr>
            <p:spPr>
              <a:xfrm>
                <a:off x="10025620" y="3872753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台形 38">
                <a:extLst>
                  <a:ext uri="{FF2B5EF4-FFF2-40B4-BE49-F238E27FC236}">
                    <a16:creationId xmlns:a16="http://schemas.microsoft.com/office/drawing/2014/main" id="{075F7C45-0A12-45FA-AE3B-93C6596B8506}"/>
                  </a:ext>
                </a:extLst>
              </p:cNvPr>
              <p:cNvSpPr/>
              <p:nvPr/>
            </p:nvSpPr>
            <p:spPr>
              <a:xfrm rot="10800000">
                <a:off x="8062348" y="1338107"/>
                <a:ext cx="2635623" cy="3368363"/>
              </a:xfrm>
              <a:prstGeom prst="trapezoid">
                <a:avLst>
                  <a:gd name="adj" fmla="val 25000"/>
                </a:avLst>
              </a:prstGeom>
              <a:solidFill>
                <a:srgbClr val="92D050"/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9877996-CB33-4766-82D1-E9503DE097A9}"/>
              </a:ext>
            </a:extLst>
          </p:cNvPr>
          <p:cNvSpPr/>
          <p:nvPr/>
        </p:nvSpPr>
        <p:spPr>
          <a:xfrm>
            <a:off x="3956021" y="1539939"/>
            <a:ext cx="1862599" cy="5932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A</a:t>
            </a:r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altLang="ja-JP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-&gt; B</a:t>
            </a: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DD1540AC-7043-4DE6-8D7D-277F0DCFE54C}"/>
              </a:ext>
            </a:extLst>
          </p:cNvPr>
          <p:cNvSpPr/>
          <p:nvPr/>
        </p:nvSpPr>
        <p:spPr>
          <a:xfrm>
            <a:off x="8949337" y="1539939"/>
            <a:ext cx="1862599" cy="5932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B -&gt; A</a:t>
            </a:r>
          </a:p>
        </p:txBody>
      </p:sp>
      <p:sp>
        <p:nvSpPr>
          <p:cNvPr id="8" name="テキスト プレースホルダー 3">
            <a:extLst>
              <a:ext uri="{FF2B5EF4-FFF2-40B4-BE49-F238E27FC236}">
                <a16:creationId xmlns:a16="http://schemas.microsoft.com/office/drawing/2014/main" id="{D06B6A24-4D1F-447D-8841-AC924F4AF7DD}"/>
              </a:ext>
            </a:extLst>
          </p:cNvPr>
          <p:cNvSpPr txBox="1">
            <a:spLocks/>
          </p:cNvSpPr>
          <p:nvPr/>
        </p:nvSpPr>
        <p:spPr>
          <a:xfrm>
            <a:off x="226540" y="520303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But either way, it looks unnatural...</a:t>
            </a:r>
            <a:endParaRPr lang="ja-JP" altLang="en-US" sz="2400" spc="200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BC37AA3A-CB69-40E7-A563-0F8B0FF6B6CD}"/>
              </a:ext>
            </a:extLst>
          </p:cNvPr>
          <p:cNvSpPr/>
          <p:nvPr/>
        </p:nvSpPr>
        <p:spPr>
          <a:xfrm>
            <a:off x="4718327" y="1642884"/>
            <a:ext cx="354606" cy="390120"/>
          </a:xfrm>
          <a:prstGeom prst="rightArrow">
            <a:avLst/>
          </a:prstGeom>
          <a:solidFill>
            <a:srgbClr val="1FB7B7"/>
          </a:solidFill>
          <a:ln w="12700"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BE5CB"/>
              </a:solidFill>
            </a:endParaRPr>
          </a:p>
        </p:txBody>
      </p:sp>
      <p:sp>
        <p:nvSpPr>
          <p:cNvPr id="44" name="矢印: 右 43">
            <a:extLst>
              <a:ext uri="{FF2B5EF4-FFF2-40B4-BE49-F238E27FC236}">
                <a16:creationId xmlns:a16="http://schemas.microsoft.com/office/drawing/2014/main" id="{7937F644-4007-40E7-9986-50783E36511A}"/>
              </a:ext>
            </a:extLst>
          </p:cNvPr>
          <p:cNvSpPr/>
          <p:nvPr/>
        </p:nvSpPr>
        <p:spPr>
          <a:xfrm>
            <a:off x="9726483" y="1642884"/>
            <a:ext cx="354606" cy="390120"/>
          </a:xfrm>
          <a:prstGeom prst="rightArrow">
            <a:avLst/>
          </a:prstGeom>
          <a:solidFill>
            <a:srgbClr val="1FB7B7"/>
          </a:solidFill>
          <a:ln w="12700"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BE5CB"/>
              </a:solidFill>
            </a:endParaRPr>
          </a:p>
        </p:txBody>
      </p:sp>
      <p:sp>
        <p:nvSpPr>
          <p:cNvPr id="4" name="ProgressBar">
            <a:extLst>
              <a:ext uri="{FF2B5EF4-FFF2-40B4-BE49-F238E27FC236}">
                <a16:creationId xmlns:a16="http://schemas.microsoft.com/office/drawing/2014/main" id="{02E492B3-FFAD-442B-81D4-B75B252D7015}"/>
              </a:ext>
            </a:extLst>
          </p:cNvPr>
          <p:cNvSpPr/>
          <p:nvPr/>
        </p:nvSpPr>
        <p:spPr>
          <a:xfrm>
            <a:off x="0" y="6489700"/>
            <a:ext cx="362464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917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15D2206-4247-4595-92F8-5B9FEE2A4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82" y="1168088"/>
            <a:ext cx="8635836" cy="38488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E2BC567-4AB9-4D75-BD95-D93C5F9A1422}"/>
              </a:ext>
            </a:extLst>
          </p:cNvPr>
          <p:cNvSpPr txBox="1">
            <a:spLocks/>
          </p:cNvSpPr>
          <p:nvPr/>
        </p:nvSpPr>
        <p:spPr>
          <a:xfrm>
            <a:off x="226540" y="520303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 configured it in the same way with UE4.</a:t>
            </a:r>
          </a:p>
          <a:p>
            <a:pPr algn="ctr"/>
            <a:r>
              <a:rPr lang="en-US" altLang="ja-JP" sz="2400" spc="200"/>
              <a:t>It’s no good.</a:t>
            </a:r>
            <a:endParaRPr lang="ja-JP" altLang="en-US" sz="2400" spc="200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2764BDE6-FEB0-4377-B31A-E47D65B291A3}"/>
              </a:ext>
            </a:extLst>
          </p:cNvPr>
          <p:cNvSpPr/>
          <p:nvPr/>
        </p:nvSpPr>
        <p:spPr>
          <a:xfrm>
            <a:off x="0" y="6489700"/>
            <a:ext cx="378940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440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151199-5A86-4C00-887F-887FFD494934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However, the “</a:t>
            </a:r>
            <a:r>
              <a:rPr lang="en-US" altLang="ja-JP" sz="2400" spc="200">
                <a:solidFill>
                  <a:srgbClr val="1FB7B7"/>
                </a:solidFill>
              </a:rPr>
              <a:t>Fade By Emitter Angle</a:t>
            </a:r>
            <a:r>
              <a:rPr lang="en-US" altLang="ja-JP" sz="2400" spc="200"/>
              <a:t>”</a:t>
            </a:r>
          </a:p>
          <a:p>
            <a:pPr algn="l"/>
            <a:r>
              <a:rPr lang="en-US" altLang="ja-JP" sz="2400" spc="200"/>
              <a:t>solves the problem.</a:t>
            </a:r>
          </a:p>
          <a:p>
            <a:pPr algn="l"/>
            <a:r>
              <a:rPr lang="en-US" altLang="ja-JP" sz="2400" spc="200"/>
              <a:t>How wonderful!</a:t>
            </a:r>
            <a:endParaRPr lang="ja-JP" altLang="en-US" sz="2400" spc="20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3CA7335-FEDB-4825-9357-C3C646563C96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台形 6">
            <a:extLst>
              <a:ext uri="{FF2B5EF4-FFF2-40B4-BE49-F238E27FC236}">
                <a16:creationId xmlns:a16="http://schemas.microsoft.com/office/drawing/2014/main" id="{F219F4AA-5925-4324-A80B-A33401921A9F}"/>
              </a:ext>
            </a:extLst>
          </p:cNvPr>
          <p:cNvSpPr/>
          <p:nvPr/>
        </p:nvSpPr>
        <p:spPr>
          <a:xfrm rot="10800000">
            <a:off x="8062348" y="1338107"/>
            <a:ext cx="2635623" cy="3368363"/>
          </a:xfrm>
          <a:prstGeom prst="trapezoid">
            <a:avLst>
              <a:gd name="adj" fmla="val 25000"/>
            </a:avLst>
          </a:prstGeom>
          <a:solidFill>
            <a:srgbClr val="92D050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21E73A9-2C77-42AB-BDE8-086DBB570455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EF1B358-F21A-453A-A934-62A74AA1096D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6599C21-102E-48EC-9C9B-DD5EB2785584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969230B-79E9-47BC-94B7-2A7E2B5417D6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320D3EB-1F9D-4067-823C-4E558D1C69E3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FEB624CA-56D1-4E9B-B6C4-48106FD63FA6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14" name="二等辺三角形 13">
              <a:extLst>
                <a:ext uri="{FF2B5EF4-FFF2-40B4-BE49-F238E27FC236}">
                  <a16:creationId xmlns:a16="http://schemas.microsoft.com/office/drawing/2014/main" id="{480B529D-1251-4692-B137-59035FD90408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22140C1D-8B32-4493-8E7F-589D5E44A87C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69050561-8239-418D-8CA7-28EBB3FE2074}"/>
              </a:ext>
            </a:extLst>
          </p:cNvPr>
          <p:cNvSpPr/>
          <p:nvPr/>
        </p:nvSpPr>
        <p:spPr>
          <a:xfrm>
            <a:off x="6839327" y="1539939"/>
            <a:ext cx="1862599" cy="5932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A</a:t>
            </a:r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altLang="ja-JP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-&gt; B</a:t>
            </a:r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D089BCAF-B730-409C-97D3-A6B87B66B51E}"/>
              </a:ext>
            </a:extLst>
          </p:cNvPr>
          <p:cNvSpPr/>
          <p:nvPr/>
        </p:nvSpPr>
        <p:spPr>
          <a:xfrm>
            <a:off x="7601633" y="1642884"/>
            <a:ext cx="354606" cy="390120"/>
          </a:xfrm>
          <a:prstGeom prst="rightArrow">
            <a:avLst/>
          </a:prstGeom>
          <a:solidFill>
            <a:srgbClr val="1FB7B7"/>
          </a:solidFill>
          <a:ln w="12700"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BE5CB"/>
              </a:solidFill>
            </a:endParaRPr>
          </a:p>
        </p:txBody>
      </p:sp>
      <p:sp>
        <p:nvSpPr>
          <p:cNvPr id="16" name="ProgressBar">
            <a:extLst>
              <a:ext uri="{FF2B5EF4-FFF2-40B4-BE49-F238E27FC236}">
                <a16:creationId xmlns:a16="http://schemas.microsoft.com/office/drawing/2014/main" id="{3080EE47-B3AA-455C-859C-F5D9D290041D}"/>
              </a:ext>
            </a:extLst>
          </p:cNvPr>
          <p:cNvSpPr/>
          <p:nvPr/>
        </p:nvSpPr>
        <p:spPr>
          <a:xfrm>
            <a:off x="0" y="6489700"/>
            <a:ext cx="395416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924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6DE3D1-2C47-4376-8C60-C15253A19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96876" y="2968877"/>
            <a:ext cx="8920889" cy="914400"/>
          </a:xfrm>
        </p:spPr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9EABC58-3FE9-4821-99E1-ECB5B62818C9}"/>
              </a:ext>
            </a:extLst>
          </p:cNvPr>
          <p:cNvGrpSpPr/>
          <p:nvPr/>
        </p:nvGrpSpPr>
        <p:grpSpPr>
          <a:xfrm>
            <a:off x="1139702" y="3101579"/>
            <a:ext cx="778864" cy="574853"/>
            <a:chOff x="2730454" y="3014787"/>
            <a:chExt cx="1100231" cy="812044"/>
          </a:xfrm>
        </p:grpSpPr>
        <p:sp>
          <p:nvSpPr>
            <p:cNvPr id="5" name="フローチャート: 処理 4">
              <a:extLst>
                <a:ext uri="{FF2B5EF4-FFF2-40B4-BE49-F238E27FC236}">
                  <a16:creationId xmlns:a16="http://schemas.microsoft.com/office/drawing/2014/main" id="{0A72F32B-C3C6-4FF2-9F57-7BDD77DEC35C}"/>
                </a:ext>
              </a:extLst>
            </p:cNvPr>
            <p:cNvSpPr/>
            <p:nvPr userDrawn="1"/>
          </p:nvSpPr>
          <p:spPr>
            <a:xfrm rot="18900000">
              <a:off x="3018642" y="3014787"/>
              <a:ext cx="812043" cy="812044"/>
            </a:xfrm>
            <a:prstGeom prst="flowChartProcess">
              <a:avLst/>
            </a:prstGeom>
            <a:gradFill flip="none" rotWithShape="1">
              <a:gsLst>
                <a:gs pos="37000">
                  <a:srgbClr val="0A577E"/>
                </a:gs>
                <a:gs pos="0">
                  <a:srgbClr val="1FB7B7"/>
                </a:gs>
                <a:gs pos="100000">
                  <a:srgbClr val="101B3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フローチャート: 処理 5">
              <a:extLst>
                <a:ext uri="{FF2B5EF4-FFF2-40B4-BE49-F238E27FC236}">
                  <a16:creationId xmlns:a16="http://schemas.microsoft.com/office/drawing/2014/main" id="{50F2487D-2ED7-4988-A8F4-AD6F945DF701}"/>
                </a:ext>
              </a:extLst>
            </p:cNvPr>
            <p:cNvSpPr/>
            <p:nvPr userDrawn="1"/>
          </p:nvSpPr>
          <p:spPr>
            <a:xfrm rot="18900000">
              <a:off x="2730454" y="3014787"/>
              <a:ext cx="812043" cy="812044"/>
            </a:xfrm>
            <a:prstGeom prst="flowChartProcess">
              <a:avLst/>
            </a:prstGeom>
            <a:solidFill>
              <a:srgbClr val="070D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ProgressBar">
            <a:extLst>
              <a:ext uri="{FF2B5EF4-FFF2-40B4-BE49-F238E27FC236}">
                <a16:creationId xmlns:a16="http://schemas.microsoft.com/office/drawing/2014/main" id="{D6FC5EF4-9EB0-4846-B537-01607EE3E1B2}"/>
              </a:ext>
            </a:extLst>
          </p:cNvPr>
          <p:cNvSpPr/>
          <p:nvPr/>
        </p:nvSpPr>
        <p:spPr>
          <a:xfrm>
            <a:off x="0" y="6489700"/>
            <a:ext cx="411891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4157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D1B6D8D-D1EC-4501-A9A2-C01CF8FBE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091" y="1213458"/>
            <a:ext cx="6967818" cy="4508588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24F9A1-8A31-45D2-99EA-590467AB4D5B}"/>
              </a:ext>
            </a:extLst>
          </p:cNvPr>
          <p:cNvSpPr/>
          <p:nvPr/>
        </p:nvSpPr>
        <p:spPr>
          <a:xfrm>
            <a:off x="0" y="5137813"/>
            <a:ext cx="12192000" cy="11907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3">
            <a:extLst>
              <a:ext uri="{FF2B5EF4-FFF2-40B4-BE49-F238E27FC236}">
                <a16:creationId xmlns:a16="http://schemas.microsoft.com/office/drawing/2014/main" id="{2E15EF73-D144-485F-919C-B9B7A30E047E}"/>
              </a:ext>
            </a:extLst>
          </p:cNvPr>
          <p:cNvSpPr txBox="1">
            <a:spLocks/>
          </p:cNvSpPr>
          <p:nvPr/>
        </p:nvSpPr>
        <p:spPr>
          <a:xfrm>
            <a:off x="226541" y="5275995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ja-JP" sz="2400" spc="200"/>
              <a:t>I tried to replicate that technique on UE4.</a:t>
            </a:r>
            <a:br>
              <a:rPr lang="en-US" altLang="ja-JP" sz="2400" spc="200"/>
            </a:br>
            <a:r>
              <a:rPr lang="en-US" altLang="ja-JP" sz="2400" spc="200">
                <a:solidFill>
                  <a:srgbClr val="92D050"/>
                </a:solidFill>
              </a:rPr>
              <a:t> (You can view the video in a slideshow.)</a:t>
            </a:r>
            <a:endParaRPr lang="ja-JP" altLang="en-US" sz="2400" spc="200">
              <a:solidFill>
                <a:srgbClr val="92D050"/>
              </a:solidFill>
            </a:endParaRPr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DF4BFA5F-5201-485C-BF5C-F70FCA36255D}"/>
              </a:ext>
            </a:extLst>
          </p:cNvPr>
          <p:cNvSpPr/>
          <p:nvPr/>
        </p:nvSpPr>
        <p:spPr>
          <a:xfrm>
            <a:off x="0" y="6489700"/>
            <a:ext cx="428367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0208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Now let me explain.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B2F5EAA7-1127-4BF7-88DD-65957C918E91}"/>
              </a:ext>
            </a:extLst>
          </p:cNvPr>
          <p:cNvSpPr/>
          <p:nvPr/>
        </p:nvSpPr>
        <p:spPr>
          <a:xfrm>
            <a:off x="0" y="6489700"/>
            <a:ext cx="444843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342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C3A174-E9DB-425D-9CE4-43025CB9569B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CCDEBB0-481A-402F-8726-02726005F784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AE493EF-F38B-42ED-BF43-8C0BD04155AD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6DBC9B-C65E-412C-8D0F-9BF1CC94C901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0FE26CB-32CD-4198-A5B0-43A6A863D311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136153C-9DA3-4F1D-8E0A-ADE21E504BB5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09CF7F0-DD68-421D-B124-D6E9B9010712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50A46AA-5E7D-4A03-A504-95A0018D2392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824D72-EBCD-4EA5-87C6-B99DACAFA191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260BA6B5-65C1-43E4-B1FA-E52FFCD562F4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16" name="二等辺三角形 15">
              <a:extLst>
                <a:ext uri="{FF2B5EF4-FFF2-40B4-BE49-F238E27FC236}">
                  <a16:creationId xmlns:a16="http://schemas.microsoft.com/office/drawing/2014/main" id="{CF6367A9-28F3-463F-9E51-C0CB7BAC01C8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3E20B7A8-83E6-4C40-B96D-5F5E33CD98E7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CC0477-8ACC-4536-B51B-B224F008C213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To put it briefly, find the “</a:t>
            </a:r>
            <a:r>
              <a:rPr lang="en-US" altLang="ja-JP" sz="2400" spc="200">
                <a:solidFill>
                  <a:srgbClr val="1FB7B7"/>
                </a:solidFill>
              </a:rPr>
              <a:t>Dot Product</a:t>
            </a:r>
            <a:r>
              <a:rPr lang="en-US" altLang="ja-JP" sz="2400" spc="200"/>
              <a:t>” of</a:t>
            </a:r>
          </a:p>
          <a:p>
            <a:pPr algn="l"/>
            <a:r>
              <a:rPr lang="en-US" altLang="ja-JP" sz="2400" spc="200"/>
              <a:t>the </a:t>
            </a:r>
            <a:r>
              <a:rPr lang="en-US" altLang="ja-JP" sz="2400" spc="200">
                <a:solidFill>
                  <a:srgbClr val="1FB7B7"/>
                </a:solidFill>
              </a:rPr>
              <a:t>two vectors</a:t>
            </a:r>
            <a:r>
              <a:rPr lang="en-US" altLang="ja-JP" sz="2400" spc="200"/>
              <a:t> and use it for </a:t>
            </a:r>
            <a:r>
              <a:rPr lang="en-US" altLang="ja-JP" sz="2400" spc="200">
                <a:solidFill>
                  <a:srgbClr val="1FB7B7"/>
                </a:solidFill>
              </a:rPr>
              <a:t>Opacity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2E285CAD-5E4E-443F-9354-5BDB3D2AB827}"/>
              </a:ext>
            </a:extLst>
          </p:cNvPr>
          <p:cNvSpPr/>
          <p:nvPr/>
        </p:nvSpPr>
        <p:spPr>
          <a:xfrm>
            <a:off x="0" y="6489700"/>
            <a:ext cx="461318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2177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What are the </a:t>
            </a:r>
            <a:r>
              <a:rPr lang="en-US" altLang="ja-JP" sz="2400" spc="200">
                <a:solidFill>
                  <a:srgbClr val="1FB7B7"/>
                </a:solidFill>
              </a:rPr>
              <a:t>two vectors</a:t>
            </a:r>
            <a:r>
              <a:rPr lang="en-US" altLang="ja-JP" sz="2400" spc="200"/>
              <a:t>?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878E313D-28C4-4598-95D1-0962DC5D2A24}"/>
              </a:ext>
            </a:extLst>
          </p:cNvPr>
          <p:cNvSpPr/>
          <p:nvPr/>
        </p:nvSpPr>
        <p:spPr>
          <a:xfrm>
            <a:off x="0" y="6489700"/>
            <a:ext cx="477794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2273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Who am I?</a:t>
            </a:r>
            <a:endParaRPr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7E42734-DB30-480A-AF41-2CF80E294F59}"/>
              </a:ext>
            </a:extLst>
          </p:cNvPr>
          <p:cNvGrpSpPr/>
          <p:nvPr/>
        </p:nvGrpSpPr>
        <p:grpSpPr>
          <a:xfrm>
            <a:off x="226540" y="1157700"/>
            <a:ext cx="11738919" cy="3676650"/>
            <a:chOff x="226541" y="1124245"/>
            <a:chExt cx="11738919" cy="367665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D8B5DC84-5F89-4304-A4A3-A079539B9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8975" y="1124245"/>
              <a:ext cx="5734050" cy="2762250"/>
            </a:xfrm>
            <a:prstGeom prst="rect">
              <a:avLst/>
            </a:prstGeom>
          </p:spPr>
        </p:pic>
        <p:sp>
          <p:nvSpPr>
            <p:cNvPr id="5" name="テキスト プレースホルダー 3">
              <a:extLst>
                <a:ext uri="{FF2B5EF4-FFF2-40B4-BE49-F238E27FC236}">
                  <a16:creationId xmlns:a16="http://schemas.microsoft.com/office/drawing/2014/main" id="{A52751E1-0F8A-44AC-AC74-52F194B7FC6E}"/>
                </a:ext>
              </a:extLst>
            </p:cNvPr>
            <p:cNvSpPr txBox="1">
              <a:spLocks/>
            </p:cNvSpPr>
            <p:nvPr/>
          </p:nvSpPr>
          <p:spPr>
            <a:xfrm>
              <a:off x="226541" y="3886495"/>
              <a:ext cx="11738919" cy="9144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3400" kern="1200" spc="400" baseline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1600" spc="300">
                  <a:latin typeface="Arial" panose="020B0604020202020204" pitchFamily="34" charset="0"/>
                  <a:cs typeface="Arial" panose="020B0604020202020204" pitchFamily="34" charset="0"/>
                </a:rPr>
                <a:t>Twitter: </a:t>
              </a:r>
              <a:r>
                <a:rPr lang="en-US" altLang="ja-JP" sz="1600" spc="300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https://twitter.com/moko_03_25</a:t>
              </a:r>
              <a:endParaRPr lang="en-US" altLang="ja-JP" sz="1600" spc="3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indent="0" algn="ctr">
                <a:buNone/>
              </a:pPr>
              <a:r>
                <a:rPr lang="en-US" altLang="ja-JP" sz="1600" spc="300">
                  <a:latin typeface="Arial" panose="020B0604020202020204" pitchFamily="34" charset="0"/>
                  <a:cs typeface="Arial" panose="020B0604020202020204" pitchFamily="34" charset="0"/>
                </a:rPr>
                <a:t>Pinterest: </a:t>
              </a:r>
              <a:r>
                <a:rPr lang="en-US" altLang="ja-JP" sz="1600" spc="300">
                  <a:latin typeface="Arial" panose="020B0604020202020204" pitchFamily="34" charset="0"/>
                  <a:cs typeface="Arial" panose="020B0604020202020204" pitchFamily="34" charset="0"/>
                  <a:hlinkClick r:id="rId4"/>
                </a:rPr>
                <a:t>https://www.pinterest.jp/moko_vfx/boards/</a:t>
              </a:r>
              <a:endParaRPr lang="ja-JP" altLang="en-US" sz="1600" spc="3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C73C06E7-06AD-4EB3-8365-CE35ABB92AF3}"/>
              </a:ext>
            </a:extLst>
          </p:cNvPr>
          <p:cNvSpPr txBox="1">
            <a:spLocks/>
          </p:cNvSpPr>
          <p:nvPr/>
        </p:nvSpPr>
        <p:spPr>
          <a:xfrm>
            <a:off x="226540" y="5127775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pc="200"/>
              <a:t>I’m a Japanese </a:t>
            </a:r>
            <a:r>
              <a:rPr lang="en-US" altLang="ja-JP" spc="200">
                <a:solidFill>
                  <a:srgbClr val="1FB7B7"/>
                </a:solidFill>
              </a:rPr>
              <a:t>fx</a:t>
            </a:r>
            <a:r>
              <a:rPr lang="en-US" altLang="ja-JP" spc="200"/>
              <a:t> </a:t>
            </a:r>
            <a:r>
              <a:rPr lang="en-US" altLang="ja-JP" spc="200">
                <a:solidFill>
                  <a:srgbClr val="1FB7B7"/>
                </a:solidFill>
              </a:rPr>
              <a:t>artist</a:t>
            </a:r>
            <a:r>
              <a:rPr lang="en-US" altLang="ja-JP" spc="200"/>
              <a:t> who has developed several video games:</a:t>
            </a:r>
          </a:p>
          <a:p>
            <a:pPr algn="ctr"/>
            <a:r>
              <a:rPr lang="en-US" altLang="ja-JP" spc="200"/>
              <a:t>PS2, PSP, 3DS, PS3, PS4, XboxOne and so on.</a:t>
            </a:r>
          </a:p>
          <a:p>
            <a:pPr algn="ctr"/>
            <a:r>
              <a:rPr lang="en-US" altLang="ja-JP" spc="200"/>
              <a:t>And I’m studying English.</a:t>
            </a:r>
            <a:endParaRPr lang="ja-JP" altLang="en-US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64BBD200-4DC3-4685-93B4-2BF8D6CD8E89}"/>
              </a:ext>
            </a:extLst>
          </p:cNvPr>
          <p:cNvSpPr/>
          <p:nvPr/>
        </p:nvSpPr>
        <p:spPr>
          <a:xfrm>
            <a:off x="0" y="6489700"/>
            <a:ext cx="49427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9069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C3A174-E9DB-425D-9CE4-43025CB9569B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CCDEBB0-481A-402F-8726-02726005F784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AE493EF-F38B-42ED-BF43-8C0BD04155AD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6DBC9B-C65E-412C-8D0F-9BF1CC94C901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0FE26CB-32CD-4198-A5B0-43A6A863D311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136153C-9DA3-4F1D-8E0A-ADE21E504BB5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09CF7F0-DD68-421D-B124-D6E9B9010712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50A46AA-5E7D-4A03-A504-95A0018D2392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824D72-EBCD-4EA5-87C6-B99DACAFA191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260BA6B5-65C1-43E4-B1FA-E52FFCD562F4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16" name="二等辺三角形 15">
              <a:extLst>
                <a:ext uri="{FF2B5EF4-FFF2-40B4-BE49-F238E27FC236}">
                  <a16:creationId xmlns:a16="http://schemas.microsoft.com/office/drawing/2014/main" id="{CF6367A9-28F3-463F-9E51-C0CB7BAC01C8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3E20B7A8-83E6-4C40-B96D-5F5E33CD98E7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CC0477-8ACC-4536-B51B-B224F008C213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Vector 1:</a:t>
            </a:r>
          </a:p>
          <a:p>
            <a:pPr algn="l"/>
            <a:r>
              <a:rPr lang="en-US" altLang="ja-JP" sz="2400" spc="200"/>
              <a:t>This</a:t>
            </a:r>
            <a:r>
              <a:rPr lang="ja-JP" altLang="en-US" sz="2400" spc="200"/>
              <a:t> </a:t>
            </a:r>
            <a:r>
              <a:rPr lang="en-US" altLang="ja-JP" sz="2400" spc="200"/>
              <a:t>is the vector from the </a:t>
            </a:r>
            <a:r>
              <a:rPr lang="en-US" altLang="ja-JP" sz="2400" spc="200">
                <a:solidFill>
                  <a:srgbClr val="1FB7B7"/>
                </a:solidFill>
              </a:rPr>
              <a:t>center</a:t>
            </a:r>
            <a:r>
              <a:rPr lang="en-US" altLang="ja-JP" sz="2400" spc="200"/>
              <a:t> of the</a:t>
            </a:r>
          </a:p>
          <a:p>
            <a:pPr algn="l"/>
            <a:r>
              <a:rPr lang="en-US" altLang="ja-JP" sz="2400" spc="200"/>
              <a:t>emitter to the position of </a:t>
            </a:r>
            <a:r>
              <a:rPr lang="en-US" altLang="ja-JP" sz="2400" spc="200">
                <a:solidFill>
                  <a:srgbClr val="1FB7B7"/>
                </a:solidFill>
              </a:rPr>
              <a:t>each particle</a:t>
            </a:r>
            <a:r>
              <a:rPr lang="en-US" altLang="ja-JP" sz="2400" spc="200"/>
              <a:t>.</a:t>
            </a:r>
          </a:p>
        </p:txBody>
      </p:sp>
      <p:sp>
        <p:nvSpPr>
          <p:cNvPr id="2" name="矢印: 下 1">
            <a:extLst>
              <a:ext uri="{FF2B5EF4-FFF2-40B4-BE49-F238E27FC236}">
                <a16:creationId xmlns:a16="http://schemas.microsoft.com/office/drawing/2014/main" id="{47B12979-1611-4ABF-8347-7FA8136E7CD6}"/>
              </a:ext>
            </a:extLst>
          </p:cNvPr>
          <p:cNvSpPr/>
          <p:nvPr/>
        </p:nvSpPr>
        <p:spPr>
          <a:xfrm rot="2700000">
            <a:off x="8643095" y="3125228"/>
            <a:ext cx="302557" cy="1326964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70867002-42F9-45D1-9A3C-98184D0291E6}"/>
              </a:ext>
            </a:extLst>
          </p:cNvPr>
          <p:cNvSpPr/>
          <p:nvPr/>
        </p:nvSpPr>
        <p:spPr>
          <a:xfrm>
            <a:off x="9132654" y="3014242"/>
            <a:ext cx="452997" cy="452997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ProgressBar">
            <a:extLst>
              <a:ext uri="{FF2B5EF4-FFF2-40B4-BE49-F238E27FC236}">
                <a16:creationId xmlns:a16="http://schemas.microsoft.com/office/drawing/2014/main" id="{5DA950EF-0FAB-41EA-BF0D-1CD5AAF41E83}"/>
              </a:ext>
            </a:extLst>
          </p:cNvPr>
          <p:cNvSpPr/>
          <p:nvPr/>
        </p:nvSpPr>
        <p:spPr>
          <a:xfrm>
            <a:off x="0" y="6489700"/>
            <a:ext cx="494270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9575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C3A174-E9DB-425D-9CE4-43025CB9569B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CCDEBB0-481A-402F-8726-02726005F784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AE493EF-F38B-42ED-BF43-8C0BD04155AD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6DBC9B-C65E-412C-8D0F-9BF1CC94C901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0FE26CB-32CD-4198-A5B0-43A6A863D311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136153C-9DA3-4F1D-8E0A-ADE21E504BB5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09CF7F0-DD68-421D-B124-D6E9B9010712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50A46AA-5E7D-4A03-A504-95A0018D2392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824D72-EBCD-4EA5-87C6-B99DACAFA191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260BA6B5-65C1-43E4-B1FA-E52FFCD562F4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16" name="二等辺三角形 15">
              <a:extLst>
                <a:ext uri="{FF2B5EF4-FFF2-40B4-BE49-F238E27FC236}">
                  <a16:creationId xmlns:a16="http://schemas.microsoft.com/office/drawing/2014/main" id="{CF6367A9-28F3-463F-9E51-C0CB7BAC01C8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3E20B7A8-83E6-4C40-B96D-5F5E33CD98E7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CC0477-8ACC-4536-B51B-B224F008C213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Vector 2:</a:t>
            </a:r>
          </a:p>
          <a:p>
            <a:pPr algn="l"/>
            <a:r>
              <a:rPr lang="en-US" altLang="ja-JP" sz="2400" spc="200"/>
              <a:t>This</a:t>
            </a:r>
            <a:r>
              <a:rPr lang="ja-JP" altLang="en-US" sz="2400" spc="200"/>
              <a:t> </a:t>
            </a:r>
            <a:r>
              <a:rPr lang="en-US" altLang="ja-JP" sz="2400" spc="200"/>
              <a:t>is the vector from the </a:t>
            </a:r>
            <a:r>
              <a:rPr lang="en-US" altLang="ja-JP" sz="2400" spc="200">
                <a:solidFill>
                  <a:srgbClr val="1FB7B7"/>
                </a:solidFill>
              </a:rPr>
              <a:t>center</a:t>
            </a:r>
            <a:r>
              <a:rPr lang="en-US" altLang="ja-JP" sz="2400" spc="200"/>
              <a:t> of the</a:t>
            </a:r>
          </a:p>
          <a:p>
            <a:pPr algn="l"/>
            <a:r>
              <a:rPr lang="en-US" altLang="ja-JP" sz="2400" spc="200"/>
              <a:t>emitter to the position of the </a:t>
            </a:r>
            <a:r>
              <a:rPr lang="en-US" altLang="ja-JP" sz="2400" spc="200">
                <a:solidFill>
                  <a:srgbClr val="1FB7B7"/>
                </a:solidFill>
              </a:rPr>
              <a:t>camera</a:t>
            </a:r>
            <a:r>
              <a:rPr lang="en-US" altLang="ja-JP" sz="2400" spc="200"/>
              <a:t>.</a:t>
            </a:r>
          </a:p>
        </p:txBody>
      </p:sp>
      <p:sp>
        <p:nvSpPr>
          <p:cNvPr id="2" name="矢印: 下 1">
            <a:extLst>
              <a:ext uri="{FF2B5EF4-FFF2-40B4-BE49-F238E27FC236}">
                <a16:creationId xmlns:a16="http://schemas.microsoft.com/office/drawing/2014/main" id="{0200943F-C305-41B8-B3CE-1D76D1BCE56A}"/>
              </a:ext>
            </a:extLst>
          </p:cNvPr>
          <p:cNvSpPr/>
          <p:nvPr/>
        </p:nvSpPr>
        <p:spPr>
          <a:xfrm>
            <a:off x="9207874" y="3449424"/>
            <a:ext cx="302557" cy="1909484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47D930AD-F8F1-4CFE-849A-42CF31F0A466}"/>
              </a:ext>
            </a:extLst>
          </p:cNvPr>
          <p:cNvSpPr/>
          <p:nvPr/>
        </p:nvSpPr>
        <p:spPr>
          <a:xfrm>
            <a:off x="9132654" y="3014242"/>
            <a:ext cx="452997" cy="452997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ProgressBar">
            <a:extLst>
              <a:ext uri="{FF2B5EF4-FFF2-40B4-BE49-F238E27FC236}">
                <a16:creationId xmlns:a16="http://schemas.microsoft.com/office/drawing/2014/main" id="{86AF536B-AA50-47E9-9B32-29A0FC869EAC}"/>
              </a:ext>
            </a:extLst>
          </p:cNvPr>
          <p:cNvSpPr/>
          <p:nvPr/>
        </p:nvSpPr>
        <p:spPr>
          <a:xfrm>
            <a:off x="0" y="6489700"/>
            <a:ext cx="510746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48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C3A174-E9DB-425D-9CE4-43025CB9569B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CCDEBB0-481A-402F-8726-02726005F784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AE493EF-F38B-42ED-BF43-8C0BD04155AD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6DBC9B-C65E-412C-8D0F-9BF1CC94C901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0FE26CB-32CD-4198-A5B0-43A6A863D311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136153C-9DA3-4F1D-8E0A-ADE21E504BB5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09CF7F0-DD68-421D-B124-D6E9B9010712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50A46AA-5E7D-4A03-A504-95A0018D2392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824D72-EBCD-4EA5-87C6-B99DACAFA191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CC0477-8ACC-4536-B51B-B224F008C213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Yes, you can find it in the same way</a:t>
            </a:r>
          </a:p>
          <a:p>
            <a:pPr algn="l"/>
            <a:r>
              <a:rPr lang="en-US" altLang="ja-JP" sz="2400" spc="200"/>
              <a:t>as “</a:t>
            </a:r>
            <a:r>
              <a:rPr lang="en-US" altLang="ja-JP" sz="2400" spc="200">
                <a:solidFill>
                  <a:srgbClr val="1FB7B7"/>
                </a:solidFill>
              </a:rPr>
              <a:t>Lambert Shading</a:t>
            </a:r>
            <a:r>
              <a:rPr lang="en-US" altLang="ja-JP" sz="2400" spc="200"/>
              <a:t>,” by </a:t>
            </a:r>
            <a:r>
              <a:rPr lang="en-US" altLang="ja-JP" sz="2400" spc="200">
                <a:solidFill>
                  <a:srgbClr val="1FB7B7"/>
                </a:solidFill>
              </a:rPr>
              <a:t>dot product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AD78B05E-132C-4802-9B72-A56028D9B7DF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gradFill>
            <a:gsLst>
              <a:gs pos="50000">
                <a:schemeClr val="tx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太陽 21">
            <a:extLst>
              <a:ext uri="{FF2B5EF4-FFF2-40B4-BE49-F238E27FC236}">
                <a16:creationId xmlns:a16="http://schemas.microsoft.com/office/drawing/2014/main" id="{D9F6A663-5492-4F1F-81DA-E44205FD95D2}"/>
              </a:ext>
            </a:extLst>
          </p:cNvPr>
          <p:cNvSpPr/>
          <p:nvPr/>
        </p:nvSpPr>
        <p:spPr>
          <a:xfrm>
            <a:off x="8829262" y="5223288"/>
            <a:ext cx="1059781" cy="1059781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FAD19318-C42B-4FCE-AD5E-6B2E9F7C8EEE}"/>
              </a:ext>
            </a:extLst>
          </p:cNvPr>
          <p:cNvSpPr/>
          <p:nvPr/>
        </p:nvSpPr>
        <p:spPr>
          <a:xfrm>
            <a:off x="0" y="6489700"/>
            <a:ext cx="527221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610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136046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First, how to find the “</a:t>
            </a:r>
            <a:r>
              <a:rPr lang="en-US" altLang="ja-JP" sz="2400" spc="200">
                <a:solidFill>
                  <a:srgbClr val="1FB7B7"/>
                </a:solidFill>
              </a:rPr>
              <a:t>Vector 1</a:t>
            </a:r>
            <a:r>
              <a:rPr lang="en-US" altLang="ja-JP" sz="2400" spc="200"/>
              <a:t>”.</a:t>
            </a:r>
            <a:endParaRPr lang="ja-JP" altLang="en-US" sz="2400" spc="200"/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7F06AD51-AF57-468E-B035-7B535874E4B8}"/>
              </a:ext>
            </a:extLst>
          </p:cNvPr>
          <p:cNvGrpSpPr/>
          <p:nvPr/>
        </p:nvGrpSpPr>
        <p:grpSpPr>
          <a:xfrm>
            <a:off x="4442013" y="2582470"/>
            <a:ext cx="3307975" cy="3227297"/>
            <a:chOff x="7705165" y="1627092"/>
            <a:chExt cx="3307975" cy="3227297"/>
          </a:xfrm>
        </p:grpSpPr>
        <p:sp>
          <p:nvSpPr>
            <p:cNvPr id="2" name="楕円 1">
              <a:extLst>
                <a:ext uri="{FF2B5EF4-FFF2-40B4-BE49-F238E27FC236}">
                  <a16:creationId xmlns:a16="http://schemas.microsoft.com/office/drawing/2014/main" id="{67D01269-5EBA-4099-B0EB-D7B5FDCE0904}"/>
                </a:ext>
              </a:extLst>
            </p:cNvPr>
            <p:cNvSpPr/>
            <p:nvPr/>
          </p:nvSpPr>
          <p:spPr>
            <a:xfrm>
              <a:off x="8041341" y="1922929"/>
              <a:ext cx="2635623" cy="2635623"/>
            </a:xfrm>
            <a:prstGeom prst="ellipse">
              <a:avLst/>
            </a:prstGeom>
            <a:solidFill>
              <a:srgbClr val="202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1F0A904A-B82B-4861-B2A0-EB9CD2D7215F}"/>
                </a:ext>
              </a:extLst>
            </p:cNvPr>
            <p:cNvSpPr/>
            <p:nvPr/>
          </p:nvSpPr>
          <p:spPr>
            <a:xfrm>
              <a:off x="7705165" y="290456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7C6A2A85-E8D0-49E2-BF05-4313F0EA202C}"/>
                </a:ext>
              </a:extLst>
            </p:cNvPr>
            <p:cNvSpPr/>
            <p:nvPr/>
          </p:nvSpPr>
          <p:spPr>
            <a:xfrm>
              <a:off x="10340787" y="290456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888A7EF-FBFD-445E-BE9B-66E84934C99E}"/>
                </a:ext>
              </a:extLst>
            </p:cNvPr>
            <p:cNvSpPr/>
            <p:nvPr/>
          </p:nvSpPr>
          <p:spPr>
            <a:xfrm>
              <a:off x="9022976" y="1627092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DC37DE80-C7BD-4A51-813E-66DB8C7C4109}"/>
                </a:ext>
              </a:extLst>
            </p:cNvPr>
            <p:cNvSpPr/>
            <p:nvPr/>
          </p:nvSpPr>
          <p:spPr>
            <a:xfrm>
              <a:off x="9022976" y="4182036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80D44AC1-A56E-482B-8241-E81ED7ADE94D}"/>
                </a:ext>
              </a:extLst>
            </p:cNvPr>
            <p:cNvSpPr/>
            <p:nvPr/>
          </p:nvSpPr>
          <p:spPr>
            <a:xfrm>
              <a:off x="8029573" y="387275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8E6EA7B8-E81A-4273-83DE-510CB3C5C2CA}"/>
                </a:ext>
              </a:extLst>
            </p:cNvPr>
            <p:cNvSpPr/>
            <p:nvPr/>
          </p:nvSpPr>
          <p:spPr>
            <a:xfrm>
              <a:off x="8029573" y="1931221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5946098A-FC22-45FC-A75C-E09B65BF0C67}"/>
                </a:ext>
              </a:extLst>
            </p:cNvPr>
            <p:cNvSpPr/>
            <p:nvPr/>
          </p:nvSpPr>
          <p:spPr>
            <a:xfrm>
              <a:off x="10025620" y="1931221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6836584-0706-4FFC-B3FB-6FAE93DB3D60}"/>
                </a:ext>
              </a:extLst>
            </p:cNvPr>
            <p:cNvSpPr/>
            <p:nvPr/>
          </p:nvSpPr>
          <p:spPr>
            <a:xfrm>
              <a:off x="10025620" y="387275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矢印: 下 23">
              <a:extLst>
                <a:ext uri="{FF2B5EF4-FFF2-40B4-BE49-F238E27FC236}">
                  <a16:creationId xmlns:a16="http://schemas.microsoft.com/office/drawing/2014/main" id="{82E34D69-AEC1-4948-889A-526C1B9FFBA2}"/>
                </a:ext>
              </a:extLst>
            </p:cNvPr>
            <p:cNvSpPr/>
            <p:nvPr/>
          </p:nvSpPr>
          <p:spPr>
            <a:xfrm rot="2700000">
              <a:off x="8643095" y="3125228"/>
              <a:ext cx="302557" cy="1326964"/>
            </a:xfrm>
            <a:prstGeom prst="downArrow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楕円 25">
              <a:extLst>
                <a:ext uri="{FF2B5EF4-FFF2-40B4-BE49-F238E27FC236}">
                  <a16:creationId xmlns:a16="http://schemas.microsoft.com/office/drawing/2014/main" id="{12649402-D3F3-4CF8-B3C6-7AFB1A236816}"/>
                </a:ext>
              </a:extLst>
            </p:cNvPr>
            <p:cNvSpPr/>
            <p:nvPr/>
          </p:nvSpPr>
          <p:spPr>
            <a:xfrm>
              <a:off x="9132654" y="3014242"/>
              <a:ext cx="452997" cy="452997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ProgressBar">
            <a:extLst>
              <a:ext uri="{FF2B5EF4-FFF2-40B4-BE49-F238E27FC236}">
                <a16:creationId xmlns:a16="http://schemas.microsoft.com/office/drawing/2014/main" id="{F24DBC85-A77E-46CC-BEBC-BCC14B90D909}"/>
              </a:ext>
            </a:extLst>
          </p:cNvPr>
          <p:cNvSpPr/>
          <p:nvPr/>
        </p:nvSpPr>
        <p:spPr>
          <a:xfrm>
            <a:off x="0" y="6489700"/>
            <a:ext cx="543697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6576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3D13112-4BBC-4C05-B422-C9CB78373ABE}"/>
              </a:ext>
            </a:extLst>
          </p:cNvPr>
          <p:cNvSpPr/>
          <p:nvPr/>
        </p:nvSpPr>
        <p:spPr>
          <a:xfrm>
            <a:off x="8742776" y="3315738"/>
            <a:ext cx="2003648" cy="2003648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5BFB78E-5A80-4558-97EB-9B6D2D8F0584}"/>
              </a:ext>
            </a:extLst>
          </p:cNvPr>
          <p:cNvCxnSpPr>
            <a:cxnSpLocks/>
          </p:cNvCxnSpPr>
          <p:nvPr/>
        </p:nvCxnSpPr>
        <p:spPr>
          <a:xfrm>
            <a:off x="4101353" y="5748739"/>
            <a:ext cx="68176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07685CB-4D95-48D0-BC9B-0766E0501CA7}"/>
              </a:ext>
            </a:extLst>
          </p:cNvPr>
          <p:cNvCxnSpPr>
            <a:cxnSpLocks/>
          </p:cNvCxnSpPr>
          <p:nvPr/>
        </p:nvCxnSpPr>
        <p:spPr>
          <a:xfrm>
            <a:off x="4451123" y="3429000"/>
            <a:ext cx="0" cy="2541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CC41EE0-8470-4B73-82FD-3C9E9CA4FBCA}"/>
              </a:ext>
            </a:extLst>
          </p:cNvPr>
          <p:cNvSpPr/>
          <p:nvPr/>
        </p:nvSpPr>
        <p:spPr>
          <a:xfrm>
            <a:off x="8733830" y="4798029"/>
            <a:ext cx="511135" cy="5111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31645208-CC7D-4121-A275-A94D817AF86F}"/>
              </a:ext>
            </a:extLst>
          </p:cNvPr>
          <p:cNvCxnSpPr>
            <a:cxnSpLocks/>
          </p:cNvCxnSpPr>
          <p:nvPr/>
        </p:nvCxnSpPr>
        <p:spPr>
          <a:xfrm flipV="1">
            <a:off x="4451122" y="5070740"/>
            <a:ext cx="4546713" cy="68822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>
            <a:extLst>
              <a:ext uri="{FF2B5EF4-FFF2-40B4-BE49-F238E27FC236}">
                <a16:creationId xmlns:a16="http://schemas.microsoft.com/office/drawing/2014/main" id="{1C8B4633-E11C-4A30-881B-A58C82DCB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8" y="3328147"/>
            <a:ext cx="3066047" cy="16535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4388A0D9-D14E-48B6-992D-EA3ABB53404E}"/>
              </a:ext>
            </a:extLst>
          </p:cNvPr>
          <p:cNvSpPr txBox="1">
            <a:spLocks/>
          </p:cNvSpPr>
          <p:nvPr/>
        </p:nvSpPr>
        <p:spPr>
          <a:xfrm>
            <a:off x="226541" y="15713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“</a:t>
            </a:r>
            <a:r>
              <a:rPr lang="en-US" altLang="ja-JP" sz="2400" spc="200">
                <a:solidFill>
                  <a:srgbClr val="1FB7B7"/>
                </a:solidFill>
              </a:rPr>
              <a:t>Particle Positon</a:t>
            </a:r>
            <a:r>
              <a:rPr lang="en-US" altLang="ja-JP" sz="2400" spc="200"/>
              <a:t>” node is used to get the position of the particle.</a:t>
            </a:r>
            <a:endParaRPr lang="ja-JP" altLang="en-US" sz="2400" spc="200"/>
          </a:p>
        </p:txBody>
      </p:sp>
      <p:sp>
        <p:nvSpPr>
          <p:cNvPr id="4" name="ProgressBar">
            <a:extLst>
              <a:ext uri="{FF2B5EF4-FFF2-40B4-BE49-F238E27FC236}">
                <a16:creationId xmlns:a16="http://schemas.microsoft.com/office/drawing/2014/main" id="{1FBB5749-5402-44B8-B9F7-E1E0B1596C71}"/>
              </a:ext>
            </a:extLst>
          </p:cNvPr>
          <p:cNvSpPr/>
          <p:nvPr/>
        </p:nvSpPr>
        <p:spPr>
          <a:xfrm>
            <a:off x="0" y="6489700"/>
            <a:ext cx="560173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858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3081F977-C1D3-4C15-929A-28A4A55480DB}"/>
              </a:ext>
            </a:extLst>
          </p:cNvPr>
          <p:cNvSpPr/>
          <p:nvPr/>
        </p:nvSpPr>
        <p:spPr>
          <a:xfrm>
            <a:off x="8742776" y="3315738"/>
            <a:ext cx="2003648" cy="2003648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C9B1229-2B96-4594-85DD-2061576A9827}"/>
              </a:ext>
            </a:extLst>
          </p:cNvPr>
          <p:cNvCxnSpPr>
            <a:cxnSpLocks/>
          </p:cNvCxnSpPr>
          <p:nvPr/>
        </p:nvCxnSpPr>
        <p:spPr>
          <a:xfrm>
            <a:off x="4101353" y="5748739"/>
            <a:ext cx="68176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C0E82F6C-D39E-4858-A710-D683ACF7671E}"/>
              </a:ext>
            </a:extLst>
          </p:cNvPr>
          <p:cNvCxnSpPr>
            <a:cxnSpLocks/>
          </p:cNvCxnSpPr>
          <p:nvPr/>
        </p:nvCxnSpPr>
        <p:spPr>
          <a:xfrm>
            <a:off x="4451123" y="3429000"/>
            <a:ext cx="0" cy="2541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84F6C56-06A7-422F-91BA-26FEC32E5B40}"/>
              </a:ext>
            </a:extLst>
          </p:cNvPr>
          <p:cNvSpPr/>
          <p:nvPr/>
        </p:nvSpPr>
        <p:spPr>
          <a:xfrm>
            <a:off x="8733830" y="4798029"/>
            <a:ext cx="511135" cy="5111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3A751E7-2DA6-4CBF-AF15-9AB36CB3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9" y="3315737"/>
            <a:ext cx="3052606" cy="16660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26283B8-8ED1-4BA2-8A06-7523BD6DD34D}"/>
              </a:ext>
            </a:extLst>
          </p:cNvPr>
          <p:cNvSpPr/>
          <p:nvPr/>
        </p:nvSpPr>
        <p:spPr>
          <a:xfrm>
            <a:off x="8498537" y="3174564"/>
            <a:ext cx="2429380" cy="2326056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9614046-3DA3-4BDC-8E60-84BABD2880E1}"/>
              </a:ext>
            </a:extLst>
          </p:cNvPr>
          <p:cNvCxnSpPr/>
          <p:nvPr/>
        </p:nvCxnSpPr>
        <p:spPr>
          <a:xfrm flipV="1">
            <a:off x="4451123" y="4317562"/>
            <a:ext cx="5293478" cy="143117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EC273C0-0AB0-4216-840E-6887D40570DA}"/>
              </a:ext>
            </a:extLst>
          </p:cNvPr>
          <p:cNvSpPr txBox="1">
            <a:spLocks/>
          </p:cNvSpPr>
          <p:nvPr/>
        </p:nvSpPr>
        <p:spPr>
          <a:xfrm>
            <a:off x="226541" y="15713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“</a:t>
            </a:r>
            <a:r>
              <a:rPr lang="en-US" altLang="ja-JP" sz="2400" spc="200">
                <a:solidFill>
                  <a:srgbClr val="1FB7B7"/>
                </a:solidFill>
              </a:rPr>
              <a:t>Object Positon</a:t>
            </a:r>
            <a:r>
              <a:rPr lang="en-US" altLang="ja-JP" sz="2400" spc="200"/>
              <a:t>” node is used to get the position of</a:t>
            </a:r>
          </a:p>
          <a:p>
            <a:r>
              <a:rPr lang="en-US" altLang="ja-JP" sz="2400" spc="200"/>
              <a:t>the center of the bounding box.</a:t>
            </a:r>
          </a:p>
          <a:p>
            <a:r>
              <a:rPr lang="en-US" altLang="ja-JP" sz="2400" spc="200">
                <a:solidFill>
                  <a:srgbClr val="2E75B6"/>
                </a:solidFill>
              </a:rPr>
              <a:t>(It might be better to use the “Actor Position” node.)</a:t>
            </a:r>
            <a:endParaRPr lang="ja-JP" altLang="en-US" sz="2400" spc="200">
              <a:solidFill>
                <a:srgbClr val="2E75B6"/>
              </a:solidFill>
            </a:endParaRPr>
          </a:p>
        </p:txBody>
      </p:sp>
      <p:sp>
        <p:nvSpPr>
          <p:cNvPr id="14" name="ProgressBar">
            <a:extLst>
              <a:ext uri="{FF2B5EF4-FFF2-40B4-BE49-F238E27FC236}">
                <a16:creationId xmlns:a16="http://schemas.microsoft.com/office/drawing/2014/main" id="{E67840A1-BE60-47C5-88B7-D1645D75211D}"/>
              </a:ext>
            </a:extLst>
          </p:cNvPr>
          <p:cNvSpPr/>
          <p:nvPr/>
        </p:nvSpPr>
        <p:spPr>
          <a:xfrm>
            <a:off x="0" y="6489700"/>
            <a:ext cx="576648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3468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652A1162-5B58-47D2-9381-A452DF4763B4}"/>
              </a:ext>
            </a:extLst>
          </p:cNvPr>
          <p:cNvSpPr/>
          <p:nvPr/>
        </p:nvSpPr>
        <p:spPr>
          <a:xfrm>
            <a:off x="7285834" y="2111188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C382C7DF-D9B2-4264-965A-21CCEED0CFBA}"/>
              </a:ext>
            </a:extLst>
          </p:cNvPr>
          <p:cNvCxnSpPr/>
          <p:nvPr/>
        </p:nvCxnSpPr>
        <p:spPr>
          <a:xfrm>
            <a:off x="968188" y="5311588"/>
            <a:ext cx="9870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2B91872-EC72-4734-A178-890F987A2731}"/>
              </a:ext>
            </a:extLst>
          </p:cNvPr>
          <p:cNvCxnSpPr/>
          <p:nvPr/>
        </p:nvCxnSpPr>
        <p:spPr>
          <a:xfrm>
            <a:off x="1640541" y="1732647"/>
            <a:ext cx="0" cy="4358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FBDB9E0-D9D6-4F55-9B25-EFEA157EDA2E}"/>
              </a:ext>
            </a:extLst>
          </p:cNvPr>
          <p:cNvSpPr/>
          <p:nvPr/>
        </p:nvSpPr>
        <p:spPr>
          <a:xfrm>
            <a:off x="7274066" y="406101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10FA0D4-4BEC-4D8C-A1F0-2678CD1ED91E}"/>
              </a:ext>
            </a:extLst>
          </p:cNvPr>
          <p:cNvCxnSpPr>
            <a:cxnSpLocks/>
          </p:cNvCxnSpPr>
          <p:nvPr/>
        </p:nvCxnSpPr>
        <p:spPr>
          <a:xfrm flipV="1">
            <a:off x="1640540" y="4419740"/>
            <a:ext cx="5980801" cy="90529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楕円 9">
            <a:extLst>
              <a:ext uri="{FF2B5EF4-FFF2-40B4-BE49-F238E27FC236}">
                <a16:creationId xmlns:a16="http://schemas.microsoft.com/office/drawing/2014/main" id="{9141C999-6061-4315-8ADB-7A876DBB1C95}"/>
              </a:ext>
            </a:extLst>
          </p:cNvPr>
          <p:cNvSpPr/>
          <p:nvPr/>
        </p:nvSpPr>
        <p:spPr>
          <a:xfrm>
            <a:off x="5816991" y="4545104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a</a:t>
            </a:r>
            <a:endParaRPr kumimoji="1" lang="ja-JP" altLang="en-US" sz="120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E318FF0-0678-4FE9-A830-2B616480899C}"/>
              </a:ext>
            </a:extLst>
          </p:cNvPr>
          <p:cNvCxnSpPr>
            <a:cxnSpLocks/>
          </p:cNvCxnSpPr>
          <p:nvPr/>
        </p:nvCxnSpPr>
        <p:spPr>
          <a:xfrm flipH="1">
            <a:off x="7610241" y="3457283"/>
            <a:ext cx="904939" cy="962456"/>
          </a:xfrm>
          <a:prstGeom prst="straightConnector1">
            <a:avLst/>
          </a:prstGeom>
          <a:ln w="57150">
            <a:solidFill>
              <a:srgbClr val="F429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D0A4711-F334-400A-884A-37AC1B5FFB44}"/>
              </a:ext>
            </a:extLst>
          </p:cNvPr>
          <p:cNvSpPr txBox="1"/>
          <p:nvPr/>
        </p:nvSpPr>
        <p:spPr>
          <a:xfrm>
            <a:off x="1859616" y="2596396"/>
            <a:ext cx="7522785" cy="7264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kumimoji="1" lang="en-US" altLang="ja-JP" sz="3600" spc="3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 - b = c</a:t>
            </a:r>
            <a:endParaRPr kumimoji="1" lang="ja-JP" altLang="en-US" sz="3600" spc="3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DA5506-9FC3-4490-9EB4-D9798A7CF513}"/>
              </a:ext>
            </a:extLst>
          </p:cNvPr>
          <p:cNvSpPr txBox="1"/>
          <p:nvPr/>
        </p:nvSpPr>
        <p:spPr>
          <a:xfrm>
            <a:off x="1816980" y="2209129"/>
            <a:ext cx="654984" cy="7264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kumimoji="1" lang="ja-JP" altLang="en-US" sz="2800" spc="3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→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047DBE6-E1A0-4D5A-B21F-593E4350C05A}"/>
              </a:ext>
            </a:extLst>
          </p:cNvPr>
          <p:cNvSpPr txBox="1"/>
          <p:nvPr/>
        </p:nvSpPr>
        <p:spPr>
          <a:xfrm>
            <a:off x="2633314" y="2209129"/>
            <a:ext cx="654984" cy="7264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kumimoji="1" lang="ja-JP" altLang="en-US" sz="2800" spc="3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→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4ABD834-C9F3-48F1-8303-A7C4C015D04D}"/>
              </a:ext>
            </a:extLst>
          </p:cNvPr>
          <p:cNvSpPr txBox="1"/>
          <p:nvPr/>
        </p:nvSpPr>
        <p:spPr>
          <a:xfrm>
            <a:off x="3583700" y="2209129"/>
            <a:ext cx="654984" cy="7264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kumimoji="1" lang="ja-JP" altLang="en-US" sz="2800" spc="3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→</a:t>
            </a:r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BCB76D83-9FD7-41B0-A27F-41FD65C28041}"/>
              </a:ext>
            </a:extLst>
          </p:cNvPr>
          <p:cNvSpPr/>
          <p:nvPr/>
        </p:nvSpPr>
        <p:spPr>
          <a:xfrm rot="2700000">
            <a:off x="7927689" y="3283206"/>
            <a:ext cx="302557" cy="1326964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0C55F3A0-E81C-450C-898E-D8DF99E4B684}"/>
              </a:ext>
            </a:extLst>
          </p:cNvPr>
          <p:cNvSpPr/>
          <p:nvPr/>
        </p:nvSpPr>
        <p:spPr>
          <a:xfrm>
            <a:off x="8258127" y="3893437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ｃ</a:t>
            </a:r>
            <a:endParaRPr kumimoji="1" lang="ja-JP" altLang="en-US" sz="120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90C73DD-B174-4F3B-9AFD-F55F041F3435}"/>
              </a:ext>
            </a:extLst>
          </p:cNvPr>
          <p:cNvCxnSpPr/>
          <p:nvPr/>
        </p:nvCxnSpPr>
        <p:spPr>
          <a:xfrm flipV="1">
            <a:off x="1640541" y="3429000"/>
            <a:ext cx="6963105" cy="188258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楕円 18">
            <a:extLst>
              <a:ext uri="{FF2B5EF4-FFF2-40B4-BE49-F238E27FC236}">
                <a16:creationId xmlns:a16="http://schemas.microsoft.com/office/drawing/2014/main" id="{52C34FB0-C1D8-4F31-840C-0D8EF7688DE8}"/>
              </a:ext>
            </a:extLst>
          </p:cNvPr>
          <p:cNvSpPr/>
          <p:nvPr/>
        </p:nvSpPr>
        <p:spPr>
          <a:xfrm>
            <a:off x="5122093" y="3664534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b</a:t>
            </a:r>
            <a:endParaRPr kumimoji="1" lang="ja-JP" altLang="en-US" sz="120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C04AD1D1-7FEB-4FD9-887A-63A80829D53C}"/>
              </a:ext>
            </a:extLst>
          </p:cNvPr>
          <p:cNvSpPr txBox="1">
            <a:spLocks/>
          </p:cNvSpPr>
          <p:nvPr/>
        </p:nvSpPr>
        <p:spPr>
          <a:xfrm>
            <a:off x="226541" y="15713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It’s obtained by </a:t>
            </a:r>
            <a:r>
              <a:rPr lang="en-US" altLang="ja-JP" sz="2400" spc="200">
                <a:solidFill>
                  <a:srgbClr val="1FB7B7"/>
                </a:solidFill>
              </a:rPr>
              <a:t>subtracting</a:t>
            </a:r>
            <a:r>
              <a:rPr lang="en-US" altLang="ja-JP" sz="2400" spc="200"/>
              <a:t> the two vectors.</a:t>
            </a:r>
            <a:endParaRPr lang="ja-JP" altLang="en-US" sz="2400" spc="200"/>
          </a:p>
        </p:txBody>
      </p:sp>
      <p:sp>
        <p:nvSpPr>
          <p:cNvPr id="21" name="ProgressBar">
            <a:extLst>
              <a:ext uri="{FF2B5EF4-FFF2-40B4-BE49-F238E27FC236}">
                <a16:creationId xmlns:a16="http://schemas.microsoft.com/office/drawing/2014/main" id="{2EA7692C-C522-484F-BEF5-ED7F68541C58}"/>
              </a:ext>
            </a:extLst>
          </p:cNvPr>
          <p:cNvSpPr/>
          <p:nvPr/>
        </p:nvSpPr>
        <p:spPr>
          <a:xfrm>
            <a:off x="0" y="6489700"/>
            <a:ext cx="593124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727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03332CC-FA40-4354-9F5F-4BCADB9F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8" y="2492470"/>
            <a:ext cx="8315325" cy="31908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063074B-B549-4CD7-A539-FE62956AF33E}"/>
              </a:ext>
            </a:extLst>
          </p:cNvPr>
          <p:cNvSpPr txBox="1">
            <a:spLocks/>
          </p:cNvSpPr>
          <p:nvPr/>
        </p:nvSpPr>
        <p:spPr>
          <a:xfrm>
            <a:off x="226541" y="15713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And the composition of the material on UE4 is so </a:t>
            </a:r>
            <a:r>
              <a:rPr lang="en-US" altLang="ja-JP" sz="2400" spc="200">
                <a:solidFill>
                  <a:srgbClr val="1FB7B7"/>
                </a:solidFill>
              </a:rPr>
              <a:t>simple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EFD1C875-933C-453D-AE99-5E6EA1898F70}"/>
              </a:ext>
            </a:extLst>
          </p:cNvPr>
          <p:cNvSpPr/>
          <p:nvPr/>
        </p:nvSpPr>
        <p:spPr>
          <a:xfrm>
            <a:off x="0" y="6489700"/>
            <a:ext cx="609600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062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AD2FC57-A318-4A0D-A761-9F6B5A10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8" y="2492470"/>
            <a:ext cx="8315325" cy="31908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C7F79C-691B-425B-B704-F518ED2361DF}"/>
              </a:ext>
            </a:extLst>
          </p:cNvPr>
          <p:cNvSpPr/>
          <p:nvPr/>
        </p:nvSpPr>
        <p:spPr>
          <a:xfrm>
            <a:off x="7350378" y="3078157"/>
            <a:ext cx="2961340" cy="1450301"/>
          </a:xfrm>
          <a:prstGeom prst="rect">
            <a:avLst/>
          </a:prstGeom>
          <a:noFill/>
          <a:ln w="38100">
            <a:solidFill>
              <a:srgbClr val="F42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A0F45FD-C5AE-4A81-8F5F-D9AFDF452335}"/>
              </a:ext>
            </a:extLst>
          </p:cNvPr>
          <p:cNvSpPr txBox="1">
            <a:spLocks/>
          </p:cNvSpPr>
          <p:nvPr/>
        </p:nvSpPr>
        <p:spPr>
          <a:xfrm>
            <a:off x="226541" y="15713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Don’t forget about </a:t>
            </a:r>
            <a:r>
              <a:rPr lang="en-US" altLang="ja-JP" sz="2400" spc="200">
                <a:solidFill>
                  <a:srgbClr val="1FB7B7"/>
                </a:solidFill>
              </a:rPr>
              <a:t>normalization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8" name="ProgressBar">
            <a:extLst>
              <a:ext uri="{FF2B5EF4-FFF2-40B4-BE49-F238E27FC236}">
                <a16:creationId xmlns:a16="http://schemas.microsoft.com/office/drawing/2014/main" id="{83CAD1A3-CA9E-4460-A8C6-D3A0A3AA58D5}"/>
              </a:ext>
            </a:extLst>
          </p:cNvPr>
          <p:cNvSpPr/>
          <p:nvPr/>
        </p:nvSpPr>
        <p:spPr>
          <a:xfrm>
            <a:off x="0" y="6489700"/>
            <a:ext cx="626075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4895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136046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Second, how to find the “</a:t>
            </a:r>
            <a:r>
              <a:rPr lang="en-US" altLang="ja-JP" sz="2400" spc="200">
                <a:solidFill>
                  <a:srgbClr val="1FB7B7"/>
                </a:solidFill>
              </a:rPr>
              <a:t>Vector 2</a:t>
            </a:r>
            <a:r>
              <a:rPr lang="en-US" altLang="ja-JP" sz="2400" spc="200"/>
              <a:t>”.</a:t>
            </a:r>
            <a:endParaRPr lang="ja-JP" altLang="en-US" sz="2400" spc="20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C1DE507-D869-4E53-BAD4-FAC39ECEBEB9}"/>
              </a:ext>
            </a:extLst>
          </p:cNvPr>
          <p:cNvGrpSpPr/>
          <p:nvPr/>
        </p:nvGrpSpPr>
        <p:grpSpPr>
          <a:xfrm>
            <a:off x="4705521" y="2364059"/>
            <a:ext cx="2780958" cy="3888824"/>
            <a:chOff x="7705165" y="1627092"/>
            <a:chExt cx="3307975" cy="4625791"/>
          </a:xfrm>
        </p:grpSpPr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BEB19F3F-F1FC-4FC8-9196-D07F1439D4E1}"/>
                </a:ext>
              </a:extLst>
            </p:cNvPr>
            <p:cNvSpPr/>
            <p:nvPr/>
          </p:nvSpPr>
          <p:spPr>
            <a:xfrm>
              <a:off x="8041341" y="1922929"/>
              <a:ext cx="2635623" cy="2635623"/>
            </a:xfrm>
            <a:prstGeom prst="ellipse">
              <a:avLst/>
            </a:prstGeom>
            <a:solidFill>
              <a:srgbClr val="202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134DDFD7-5B9C-4B2F-8915-7C7DDEFFB23B}"/>
                </a:ext>
              </a:extLst>
            </p:cNvPr>
            <p:cNvSpPr/>
            <p:nvPr/>
          </p:nvSpPr>
          <p:spPr>
            <a:xfrm>
              <a:off x="7705165" y="290456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B507DBA7-5E6E-4EDE-80F7-DFCFE87E9A9F}"/>
                </a:ext>
              </a:extLst>
            </p:cNvPr>
            <p:cNvSpPr/>
            <p:nvPr/>
          </p:nvSpPr>
          <p:spPr>
            <a:xfrm>
              <a:off x="10340787" y="290456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141EF096-EC49-41B9-82ED-E01D8BFD3B7C}"/>
                </a:ext>
              </a:extLst>
            </p:cNvPr>
            <p:cNvSpPr/>
            <p:nvPr/>
          </p:nvSpPr>
          <p:spPr>
            <a:xfrm>
              <a:off x="9022976" y="1627092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50933D3C-0A0D-4359-AAF9-09A34AEE88EE}"/>
                </a:ext>
              </a:extLst>
            </p:cNvPr>
            <p:cNvSpPr/>
            <p:nvPr/>
          </p:nvSpPr>
          <p:spPr>
            <a:xfrm>
              <a:off x="9022976" y="4182036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71E05EB7-2600-4F0E-B125-7A67C364AC34}"/>
                </a:ext>
              </a:extLst>
            </p:cNvPr>
            <p:cNvSpPr/>
            <p:nvPr/>
          </p:nvSpPr>
          <p:spPr>
            <a:xfrm>
              <a:off x="8029573" y="387275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A9C44023-CC95-4966-86E7-5D3F32C8F384}"/>
                </a:ext>
              </a:extLst>
            </p:cNvPr>
            <p:cNvSpPr/>
            <p:nvPr/>
          </p:nvSpPr>
          <p:spPr>
            <a:xfrm>
              <a:off x="8029573" y="1931221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6E066046-2FFD-49AF-A35A-9C20D37E814A}"/>
                </a:ext>
              </a:extLst>
            </p:cNvPr>
            <p:cNvSpPr/>
            <p:nvPr/>
          </p:nvSpPr>
          <p:spPr>
            <a:xfrm>
              <a:off x="10025620" y="1931221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CB4E502C-177C-4889-8304-5588B2228DC0}"/>
                </a:ext>
              </a:extLst>
            </p:cNvPr>
            <p:cNvSpPr/>
            <p:nvPr/>
          </p:nvSpPr>
          <p:spPr>
            <a:xfrm>
              <a:off x="10025620" y="387275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5267382A-4155-47B6-A7F9-7E459A1B64CC}"/>
                </a:ext>
              </a:extLst>
            </p:cNvPr>
            <p:cNvGrpSpPr/>
            <p:nvPr/>
          </p:nvGrpSpPr>
          <p:grpSpPr>
            <a:xfrm>
              <a:off x="9123828" y="5446229"/>
              <a:ext cx="470647" cy="806654"/>
              <a:chOff x="4725801" y="4491487"/>
              <a:chExt cx="470647" cy="806654"/>
            </a:xfrm>
          </p:grpSpPr>
          <p:sp>
            <p:nvSpPr>
              <p:cNvPr id="33" name="二等辺三角形 32">
                <a:extLst>
                  <a:ext uri="{FF2B5EF4-FFF2-40B4-BE49-F238E27FC236}">
                    <a16:creationId xmlns:a16="http://schemas.microsoft.com/office/drawing/2014/main" id="{37AD8C1E-2F83-4ABB-A1C1-9B78951CABCE}"/>
                  </a:ext>
                </a:extLst>
              </p:cNvPr>
              <p:cNvSpPr/>
              <p:nvPr/>
            </p:nvSpPr>
            <p:spPr>
              <a:xfrm rot="10800000">
                <a:off x="4775808" y="4491487"/>
                <a:ext cx="370633" cy="349454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C5B4DE89-4420-4741-A52C-E251B8115E18}"/>
                  </a:ext>
                </a:extLst>
              </p:cNvPr>
              <p:cNvSpPr/>
              <p:nvPr/>
            </p:nvSpPr>
            <p:spPr>
              <a:xfrm>
                <a:off x="4725801" y="4666129"/>
                <a:ext cx="470647" cy="6320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5" name="矢印: 下 34">
              <a:extLst>
                <a:ext uri="{FF2B5EF4-FFF2-40B4-BE49-F238E27FC236}">
                  <a16:creationId xmlns:a16="http://schemas.microsoft.com/office/drawing/2014/main" id="{2CB44E32-DA6B-4454-9513-B17C199CDA86}"/>
                </a:ext>
              </a:extLst>
            </p:cNvPr>
            <p:cNvSpPr/>
            <p:nvPr/>
          </p:nvSpPr>
          <p:spPr>
            <a:xfrm>
              <a:off x="9207874" y="3449424"/>
              <a:ext cx="302557" cy="1909484"/>
            </a:xfrm>
            <a:prstGeom prst="downArrow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楕円 35">
              <a:extLst>
                <a:ext uri="{FF2B5EF4-FFF2-40B4-BE49-F238E27FC236}">
                  <a16:creationId xmlns:a16="http://schemas.microsoft.com/office/drawing/2014/main" id="{070C29EA-E101-4741-A450-173D59AD0F47}"/>
                </a:ext>
              </a:extLst>
            </p:cNvPr>
            <p:cNvSpPr/>
            <p:nvPr/>
          </p:nvSpPr>
          <p:spPr>
            <a:xfrm>
              <a:off x="9132654" y="3014242"/>
              <a:ext cx="452997" cy="452997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ProgressBar">
            <a:extLst>
              <a:ext uri="{FF2B5EF4-FFF2-40B4-BE49-F238E27FC236}">
                <a16:creationId xmlns:a16="http://schemas.microsoft.com/office/drawing/2014/main" id="{918AC458-3723-44FC-AF53-296D53C5C9EF}"/>
              </a:ext>
            </a:extLst>
          </p:cNvPr>
          <p:cNvSpPr/>
          <p:nvPr/>
        </p:nvSpPr>
        <p:spPr>
          <a:xfrm>
            <a:off x="0" y="6489700"/>
            <a:ext cx="642551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920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3">
            <a:extLst>
              <a:ext uri="{FF2B5EF4-FFF2-40B4-BE49-F238E27FC236}">
                <a16:creationId xmlns:a16="http://schemas.microsoft.com/office/drawing/2014/main" id="{DE2D99D4-87BE-4A9F-AF9C-A593FCE68833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I’m sorry if there are mistakes</a:t>
            </a:r>
            <a:r>
              <a:rPr lang="ja-JP" altLang="en-US" sz="2400" spc="200"/>
              <a:t> </a:t>
            </a:r>
            <a:r>
              <a:rPr lang="en-US" altLang="ja-JP" sz="2400" spc="200"/>
              <a:t>in</a:t>
            </a:r>
            <a:r>
              <a:rPr lang="ja-JP" altLang="en-US" sz="2400" spc="200"/>
              <a:t> </a:t>
            </a:r>
            <a:r>
              <a:rPr lang="en-US" altLang="ja-JP" sz="2400" spc="200"/>
              <a:t>this</a:t>
            </a:r>
            <a:r>
              <a:rPr lang="ja-JP" altLang="en-US" sz="2400" spc="200"/>
              <a:t> </a:t>
            </a:r>
            <a:r>
              <a:rPr lang="en-US" altLang="ja-JP" sz="2400" spc="200"/>
              <a:t>presentation.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026D6A7F-4C3E-45F0-A2B0-678BDEAB12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Who am I?</a:t>
            </a:r>
            <a:endParaRPr lang="ja-JP" altLang="en-US"/>
          </a:p>
        </p:txBody>
      </p:sp>
      <p:sp>
        <p:nvSpPr>
          <p:cNvPr id="2" name="吹き出し: 円形 1">
            <a:extLst>
              <a:ext uri="{FF2B5EF4-FFF2-40B4-BE49-F238E27FC236}">
                <a16:creationId xmlns:a16="http://schemas.microsoft.com/office/drawing/2014/main" id="{2453CCD9-DC0F-46EE-ADE6-5CF645045FD5}"/>
              </a:ext>
            </a:extLst>
          </p:cNvPr>
          <p:cNvSpPr/>
          <p:nvPr/>
        </p:nvSpPr>
        <p:spPr>
          <a:xfrm>
            <a:off x="5686193" y="2196789"/>
            <a:ext cx="819614" cy="741555"/>
          </a:xfrm>
          <a:prstGeom prst="wedgeEllipseCallout">
            <a:avLst>
              <a:gd name="adj1" fmla="val -833"/>
              <a:gd name="adj2" fmla="val 68816"/>
            </a:avLst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4800" b="1">
                <a:solidFill>
                  <a:srgbClr val="1FB7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kumimoji="1" lang="ja-JP" altLang="en-US" sz="4800" b="1">
              <a:solidFill>
                <a:srgbClr val="1FB7B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rogressBar">
            <a:extLst>
              <a:ext uri="{FF2B5EF4-FFF2-40B4-BE49-F238E27FC236}">
                <a16:creationId xmlns:a16="http://schemas.microsoft.com/office/drawing/2014/main" id="{6705FEA3-A081-4A95-BA38-275D8C619F05}"/>
              </a:ext>
            </a:extLst>
          </p:cNvPr>
          <p:cNvSpPr/>
          <p:nvPr/>
        </p:nvSpPr>
        <p:spPr>
          <a:xfrm>
            <a:off x="0" y="6489700"/>
            <a:ext cx="65902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6436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CC0477-8ACC-4536-B51B-B224F008C213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Simply use the vector directly</a:t>
            </a:r>
          </a:p>
          <a:p>
            <a:pPr algn="l"/>
            <a:r>
              <a:rPr lang="en-US" altLang="ja-JP" sz="2400" spc="200">
                <a:solidFill>
                  <a:srgbClr val="1FB7B7"/>
                </a:solidFill>
              </a:rPr>
              <a:t>behind</a:t>
            </a:r>
            <a:r>
              <a:rPr lang="en-US" altLang="ja-JP" sz="2400" spc="200"/>
              <a:t> the </a:t>
            </a:r>
            <a:r>
              <a:rPr lang="en-US" altLang="ja-JP" sz="2400" spc="200">
                <a:solidFill>
                  <a:srgbClr val="1FB7B7"/>
                </a:solidFill>
              </a:rPr>
              <a:t>camera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A5F41E6C-681A-425C-9216-D1DDB8A2E777}"/>
              </a:ext>
            </a:extLst>
          </p:cNvPr>
          <p:cNvGrpSpPr/>
          <p:nvPr/>
        </p:nvGrpSpPr>
        <p:grpSpPr>
          <a:xfrm>
            <a:off x="8841066" y="2541039"/>
            <a:ext cx="1036172" cy="1775922"/>
            <a:chOff x="4725801" y="4491487"/>
            <a:chExt cx="470647" cy="806654"/>
          </a:xfrm>
        </p:grpSpPr>
        <p:sp>
          <p:nvSpPr>
            <p:cNvPr id="19" name="二等辺三角形 18">
              <a:extLst>
                <a:ext uri="{FF2B5EF4-FFF2-40B4-BE49-F238E27FC236}">
                  <a16:creationId xmlns:a16="http://schemas.microsoft.com/office/drawing/2014/main" id="{1266BFCD-D169-4CA2-A315-B4C2008D8D21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4FC3D788-8B4A-438F-9ADE-46B57938BAF4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矢印: 下 20">
            <a:extLst>
              <a:ext uri="{FF2B5EF4-FFF2-40B4-BE49-F238E27FC236}">
                <a16:creationId xmlns:a16="http://schemas.microsoft.com/office/drawing/2014/main" id="{BC725F6B-841B-41C5-AC24-61A785E331B6}"/>
              </a:ext>
            </a:extLst>
          </p:cNvPr>
          <p:cNvSpPr/>
          <p:nvPr/>
        </p:nvSpPr>
        <p:spPr>
          <a:xfrm>
            <a:off x="9079517" y="3548553"/>
            <a:ext cx="559270" cy="2035975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B69C7B44-CF07-4A71-9189-91A018694165}"/>
              </a:ext>
            </a:extLst>
          </p:cNvPr>
          <p:cNvSpPr/>
          <p:nvPr/>
        </p:nvSpPr>
        <p:spPr>
          <a:xfrm>
            <a:off x="0" y="6489700"/>
            <a:ext cx="659027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7021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ECFE464-2593-4C12-8AF0-95613C5B3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660" y="2575721"/>
            <a:ext cx="8884681" cy="26795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B817508E-8CD9-4548-8BAF-3341AB03BF41}"/>
              </a:ext>
            </a:extLst>
          </p:cNvPr>
          <p:cNvSpPr txBox="1">
            <a:spLocks/>
          </p:cNvSpPr>
          <p:nvPr/>
        </p:nvSpPr>
        <p:spPr>
          <a:xfrm>
            <a:off x="226541" y="15713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You can do this simply by using </a:t>
            </a:r>
            <a:r>
              <a:rPr lang="en-US" altLang="ja-JP" sz="2400" spc="200">
                <a:solidFill>
                  <a:srgbClr val="1FB7B7"/>
                </a:solidFill>
              </a:rPr>
              <a:t>View Space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201F875-8824-49D9-AA21-F75ED81C824A}"/>
              </a:ext>
            </a:extLst>
          </p:cNvPr>
          <p:cNvCxnSpPr>
            <a:cxnSpLocks/>
          </p:cNvCxnSpPr>
          <p:nvPr/>
        </p:nvCxnSpPr>
        <p:spPr>
          <a:xfrm>
            <a:off x="5201387" y="3872097"/>
            <a:ext cx="1846184" cy="0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ogressBar">
            <a:extLst>
              <a:ext uri="{FF2B5EF4-FFF2-40B4-BE49-F238E27FC236}">
                <a16:creationId xmlns:a16="http://schemas.microsoft.com/office/drawing/2014/main" id="{50C0E1BC-FE30-4106-A199-7E443CA8BA05}"/>
              </a:ext>
            </a:extLst>
          </p:cNvPr>
          <p:cNvSpPr/>
          <p:nvPr/>
        </p:nvSpPr>
        <p:spPr>
          <a:xfrm>
            <a:off x="0" y="6489700"/>
            <a:ext cx="675502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6651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CC0477-8ACC-4536-B51B-B224F008C213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Probably something like this.</a:t>
            </a:r>
          </a:p>
          <a:p>
            <a:pPr algn="l"/>
            <a:r>
              <a:rPr lang="en-US" altLang="ja-JP" sz="2400" spc="200"/>
              <a:t>And you </a:t>
            </a:r>
            <a:r>
              <a:rPr lang="en-US" altLang="ja-JP" sz="2400" spc="200">
                <a:solidFill>
                  <a:srgbClr val="1FB7B7"/>
                </a:solidFill>
              </a:rPr>
              <a:t>don’t need</a:t>
            </a:r>
            <a:r>
              <a:rPr lang="en-US" altLang="ja-JP" sz="2400" spc="200"/>
              <a:t> to</a:t>
            </a:r>
          </a:p>
          <a:p>
            <a:pPr algn="l"/>
            <a:r>
              <a:rPr lang="en-US" altLang="ja-JP" sz="2400" spc="200">
                <a:solidFill>
                  <a:srgbClr val="1FB7B7"/>
                </a:solidFill>
              </a:rPr>
              <a:t>normalization</a:t>
            </a:r>
            <a:r>
              <a:rPr lang="en-US" altLang="ja-JP" sz="2400" spc="200"/>
              <a:t> because</a:t>
            </a:r>
          </a:p>
          <a:p>
            <a:pPr algn="l"/>
            <a:r>
              <a:rPr lang="en-US" altLang="ja-JP" sz="2400" spc="200"/>
              <a:t>it’s already normalized.</a:t>
            </a:r>
            <a:endParaRPr lang="ja-JP" altLang="en-US" sz="2400" spc="20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2C5395F-96A5-4E83-9E7F-E03E922B2BBD}"/>
              </a:ext>
            </a:extLst>
          </p:cNvPr>
          <p:cNvGrpSpPr/>
          <p:nvPr/>
        </p:nvGrpSpPr>
        <p:grpSpPr>
          <a:xfrm>
            <a:off x="8041688" y="5027194"/>
            <a:ext cx="470647" cy="806654"/>
            <a:chOff x="4725801" y="4491487"/>
            <a:chExt cx="470647" cy="806654"/>
          </a:xfrm>
        </p:grpSpPr>
        <p:sp>
          <p:nvSpPr>
            <p:cNvPr id="7" name="二等辺三角形 6">
              <a:extLst>
                <a:ext uri="{FF2B5EF4-FFF2-40B4-BE49-F238E27FC236}">
                  <a16:creationId xmlns:a16="http://schemas.microsoft.com/office/drawing/2014/main" id="{9C5401FF-B11B-49CB-9FBE-CC9E5F5936BE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C4CD781-24B6-4E1E-B85D-07E7B1BF3410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台形 8">
            <a:extLst>
              <a:ext uri="{FF2B5EF4-FFF2-40B4-BE49-F238E27FC236}">
                <a16:creationId xmlns:a16="http://schemas.microsoft.com/office/drawing/2014/main" id="{38859235-BCD3-42B5-9049-84D7B1542E68}"/>
              </a:ext>
            </a:extLst>
          </p:cNvPr>
          <p:cNvSpPr/>
          <p:nvPr/>
        </p:nvSpPr>
        <p:spPr>
          <a:xfrm rot="10800000">
            <a:off x="5708623" y="3897296"/>
            <a:ext cx="5136777" cy="739760"/>
          </a:xfrm>
          <a:prstGeom prst="trapezoi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7273B55E-C12A-4413-BF3B-1E5080BC5C2C}"/>
              </a:ext>
            </a:extLst>
          </p:cNvPr>
          <p:cNvSpPr/>
          <p:nvPr/>
        </p:nvSpPr>
        <p:spPr>
          <a:xfrm>
            <a:off x="5621539" y="3925761"/>
            <a:ext cx="302557" cy="110143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F142908-C3F7-4AFF-BCC4-807757A7AB91}"/>
              </a:ext>
            </a:extLst>
          </p:cNvPr>
          <p:cNvSpPr txBox="1"/>
          <p:nvPr/>
        </p:nvSpPr>
        <p:spPr>
          <a:xfrm>
            <a:off x="7065782" y="4081335"/>
            <a:ext cx="242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View Space</a:t>
            </a:r>
            <a:endParaRPr kumimoji="1" lang="ja-JP" altLang="en-US" sz="2400" b="1" spc="300">
              <a:solidFill>
                <a:srgbClr val="00B0F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F7E61C98-127E-44F6-BE65-C6C721CD6ADB}"/>
              </a:ext>
            </a:extLst>
          </p:cNvPr>
          <p:cNvSpPr/>
          <p:nvPr/>
        </p:nvSpPr>
        <p:spPr>
          <a:xfrm>
            <a:off x="6475337" y="2642141"/>
            <a:ext cx="4631318" cy="865017"/>
          </a:xfrm>
          <a:prstGeom prst="wedgeRoundRectCallout">
            <a:avLst>
              <a:gd name="adj1" fmla="val -36816"/>
              <a:gd name="adj2" fmla="val 70889"/>
              <a:gd name="adj3" fmla="val 16667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x=0, y=0, z=</a:t>
            </a:r>
            <a:r>
              <a:rPr lang="en-US" altLang="ja-JP" sz="4000" b="1">
                <a:solidFill>
                  <a:srgbClr val="F42914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-1</a:t>
            </a:r>
            <a:endParaRPr kumimoji="1" lang="ja-JP" altLang="en-US" sz="4000" b="1">
              <a:solidFill>
                <a:srgbClr val="F42914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7CF7C75E-BB0C-47CE-901E-93E5D8F5349B}"/>
              </a:ext>
            </a:extLst>
          </p:cNvPr>
          <p:cNvSpPr/>
          <p:nvPr/>
        </p:nvSpPr>
        <p:spPr>
          <a:xfrm>
            <a:off x="0" y="6489700"/>
            <a:ext cx="691978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6341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ECFE464-2593-4C12-8AF0-95613C5B3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660" y="2575721"/>
            <a:ext cx="8884681" cy="26795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B817508E-8CD9-4548-8BAF-3341AB03BF41}"/>
              </a:ext>
            </a:extLst>
          </p:cNvPr>
          <p:cNvSpPr txBox="1">
            <a:spLocks/>
          </p:cNvSpPr>
          <p:nvPr/>
        </p:nvSpPr>
        <p:spPr>
          <a:xfrm>
            <a:off x="226541" y="15713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Then you need to convert it to </a:t>
            </a:r>
            <a:r>
              <a:rPr lang="en-US" altLang="ja-JP" sz="2400" spc="200">
                <a:solidFill>
                  <a:srgbClr val="1FB7B7"/>
                </a:solidFill>
              </a:rPr>
              <a:t>World Space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201F875-8824-49D9-AA21-F75ED81C824A}"/>
              </a:ext>
            </a:extLst>
          </p:cNvPr>
          <p:cNvCxnSpPr>
            <a:cxnSpLocks/>
          </p:cNvCxnSpPr>
          <p:nvPr/>
        </p:nvCxnSpPr>
        <p:spPr>
          <a:xfrm>
            <a:off x="7002966" y="3872097"/>
            <a:ext cx="2430966" cy="0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gressBar">
            <a:extLst>
              <a:ext uri="{FF2B5EF4-FFF2-40B4-BE49-F238E27FC236}">
                <a16:creationId xmlns:a16="http://schemas.microsoft.com/office/drawing/2014/main" id="{004E0DB4-F16D-4752-B2CC-F726041C5B38}"/>
              </a:ext>
            </a:extLst>
          </p:cNvPr>
          <p:cNvSpPr/>
          <p:nvPr/>
        </p:nvSpPr>
        <p:spPr>
          <a:xfrm>
            <a:off x="0" y="6489700"/>
            <a:ext cx="708454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111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6D8C7DF-CF56-4BE1-9EDD-7F166DCFF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51" y="2524053"/>
            <a:ext cx="7879498" cy="36963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7DC8E14-8F65-403C-BF8B-2BBF693B2434}"/>
              </a:ext>
            </a:extLst>
          </p:cNvPr>
          <p:cNvSpPr/>
          <p:nvPr/>
        </p:nvSpPr>
        <p:spPr>
          <a:xfrm>
            <a:off x="8513760" y="3576711"/>
            <a:ext cx="1421977" cy="1497094"/>
          </a:xfrm>
          <a:prstGeom prst="rect">
            <a:avLst/>
          </a:prstGeom>
          <a:noFill/>
          <a:ln w="38100">
            <a:solidFill>
              <a:srgbClr val="F42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E208310-07CB-4A17-8911-DA634CAAA06B}"/>
              </a:ext>
            </a:extLst>
          </p:cNvPr>
          <p:cNvSpPr txBox="1">
            <a:spLocks/>
          </p:cNvSpPr>
          <p:nvPr/>
        </p:nvSpPr>
        <p:spPr>
          <a:xfrm>
            <a:off x="226541" y="15713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And finally, you find the </a:t>
            </a:r>
            <a:r>
              <a:rPr lang="en-US" altLang="ja-JP" sz="2400" spc="200">
                <a:solidFill>
                  <a:srgbClr val="1FB7B7"/>
                </a:solidFill>
              </a:rPr>
              <a:t>dot product</a:t>
            </a:r>
            <a:r>
              <a:rPr lang="en-US" altLang="ja-JP" sz="2400" spc="200"/>
              <a:t> of the two vectors.</a:t>
            </a:r>
            <a:endParaRPr lang="ja-JP" altLang="en-US" sz="2400" spc="200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16D0BB67-029A-4570-8280-C0A043D0F172}"/>
              </a:ext>
            </a:extLst>
          </p:cNvPr>
          <p:cNvSpPr/>
          <p:nvPr/>
        </p:nvSpPr>
        <p:spPr>
          <a:xfrm>
            <a:off x="0" y="6489700"/>
            <a:ext cx="724929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8568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CC0477-8ACC-4536-B51B-B224F008C213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The result looks like this.</a:t>
            </a:r>
            <a:endParaRPr lang="ja-JP" altLang="en-US" sz="2400" spc="2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2B330FA-3945-4032-8F81-E948B49DE150}"/>
              </a:ext>
            </a:extLst>
          </p:cNvPr>
          <p:cNvSpPr/>
          <p:nvPr/>
        </p:nvSpPr>
        <p:spPr>
          <a:xfrm>
            <a:off x="7705165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C84A1FF-F078-402F-ABC3-9A6DFC1506F3}"/>
              </a:ext>
            </a:extLst>
          </p:cNvPr>
          <p:cNvSpPr/>
          <p:nvPr/>
        </p:nvSpPr>
        <p:spPr>
          <a:xfrm>
            <a:off x="10340787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D5ED374-26B4-48FE-818B-1A5A30BDB126}"/>
              </a:ext>
            </a:extLst>
          </p:cNvPr>
          <p:cNvSpPr/>
          <p:nvPr/>
        </p:nvSpPr>
        <p:spPr>
          <a:xfrm>
            <a:off x="9022976" y="2043949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A7E70C9-6914-49CD-852F-F3685F52B14C}"/>
              </a:ext>
            </a:extLst>
          </p:cNvPr>
          <p:cNvSpPr/>
          <p:nvPr/>
        </p:nvSpPr>
        <p:spPr>
          <a:xfrm>
            <a:off x="9022976" y="459889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6E2D527-2CBC-4924-AF69-7996DBCB35F9}"/>
              </a:ext>
            </a:extLst>
          </p:cNvPr>
          <p:cNvSpPr/>
          <p:nvPr/>
        </p:nvSpPr>
        <p:spPr>
          <a:xfrm>
            <a:off x="8029573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F113EDD-4F9D-4BC4-AC0A-41A602A0F30B}"/>
              </a:ext>
            </a:extLst>
          </p:cNvPr>
          <p:cNvSpPr/>
          <p:nvPr/>
        </p:nvSpPr>
        <p:spPr>
          <a:xfrm>
            <a:off x="8029573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CC8AD2E-546E-41CC-A430-F72AF15BE620}"/>
              </a:ext>
            </a:extLst>
          </p:cNvPr>
          <p:cNvSpPr/>
          <p:nvPr/>
        </p:nvSpPr>
        <p:spPr>
          <a:xfrm>
            <a:off x="10025620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D2D3262-8AA7-4D96-A459-38FA7C321044}"/>
              </a:ext>
            </a:extLst>
          </p:cNvPr>
          <p:cNvSpPr/>
          <p:nvPr/>
        </p:nvSpPr>
        <p:spPr>
          <a:xfrm>
            <a:off x="10025620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F15F217A-0375-46D2-B502-3E4B9E03FCFD}"/>
              </a:ext>
            </a:extLst>
          </p:cNvPr>
          <p:cNvSpPr/>
          <p:nvPr/>
        </p:nvSpPr>
        <p:spPr>
          <a:xfrm>
            <a:off x="8041341" y="2339786"/>
            <a:ext cx="2635623" cy="2635623"/>
          </a:xfrm>
          <a:prstGeom prst="ellipse">
            <a:avLst/>
          </a:prstGeom>
          <a:gradFill>
            <a:gsLst>
              <a:gs pos="50000">
                <a:schemeClr val="tx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CE446C8A-9C79-46F6-B714-68776C8C258F}"/>
              </a:ext>
            </a:extLst>
          </p:cNvPr>
          <p:cNvSpPr/>
          <p:nvPr/>
        </p:nvSpPr>
        <p:spPr>
          <a:xfrm>
            <a:off x="6830906" y="3321419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endParaRPr kumimoji="1" lang="ja-JP" altLang="en-US" sz="360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D235BED0-7F05-4250-945E-5DF32AE6F926}"/>
              </a:ext>
            </a:extLst>
          </p:cNvPr>
          <p:cNvSpPr/>
          <p:nvPr/>
        </p:nvSpPr>
        <p:spPr>
          <a:xfrm>
            <a:off x="9022976" y="5472126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1</a:t>
            </a:r>
            <a:endParaRPr kumimoji="1" lang="ja-JP" altLang="en-US" sz="360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7C4577F7-7586-4102-8E3F-A5B6C5B3C58B}"/>
              </a:ext>
            </a:extLst>
          </p:cNvPr>
          <p:cNvSpPr/>
          <p:nvPr/>
        </p:nvSpPr>
        <p:spPr>
          <a:xfrm>
            <a:off x="9022976" y="1183338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F6ED005-5E56-4D70-A5C7-3CD39A01310E}"/>
              </a:ext>
            </a:extLst>
          </p:cNvPr>
          <p:cNvSpPr txBox="1"/>
          <p:nvPr/>
        </p:nvSpPr>
        <p:spPr>
          <a:xfrm>
            <a:off x="9022976" y="1200290"/>
            <a:ext cx="75420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36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-1</a:t>
            </a:r>
            <a:endParaRPr kumimoji="1" lang="ja-JP" altLang="en-US" sz="3600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" name="ProgressBar">
            <a:extLst>
              <a:ext uri="{FF2B5EF4-FFF2-40B4-BE49-F238E27FC236}">
                <a16:creationId xmlns:a16="http://schemas.microsoft.com/office/drawing/2014/main" id="{11554F36-17B4-42B7-9C5E-29D12D3A9CC0}"/>
              </a:ext>
            </a:extLst>
          </p:cNvPr>
          <p:cNvSpPr/>
          <p:nvPr/>
        </p:nvSpPr>
        <p:spPr>
          <a:xfrm>
            <a:off x="0" y="6489700"/>
            <a:ext cx="741405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4718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CC0477-8ACC-4536-B51B-B224F008C213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However,</a:t>
            </a:r>
          </a:p>
          <a:p>
            <a:pPr algn="l"/>
            <a:r>
              <a:rPr lang="en-US" altLang="ja-JP" sz="2400" spc="200"/>
              <a:t>this is how we want to control it.</a:t>
            </a:r>
            <a:endParaRPr lang="ja-JP" altLang="en-US" sz="2400" spc="2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F57777D-70D2-4FB9-A04C-BB8A5CB79805}"/>
              </a:ext>
            </a:extLst>
          </p:cNvPr>
          <p:cNvSpPr/>
          <p:nvPr/>
        </p:nvSpPr>
        <p:spPr>
          <a:xfrm>
            <a:off x="7705165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A5063B1-4C84-40FB-A0DA-D6510E5A761C}"/>
              </a:ext>
            </a:extLst>
          </p:cNvPr>
          <p:cNvSpPr/>
          <p:nvPr/>
        </p:nvSpPr>
        <p:spPr>
          <a:xfrm>
            <a:off x="10340787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0DF782A-8559-4F4C-9AF2-790CADB6DA8E}"/>
              </a:ext>
            </a:extLst>
          </p:cNvPr>
          <p:cNvSpPr/>
          <p:nvPr/>
        </p:nvSpPr>
        <p:spPr>
          <a:xfrm>
            <a:off x="9022976" y="2043949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643CDF9-0060-4576-8D1D-24EA815B626D}"/>
              </a:ext>
            </a:extLst>
          </p:cNvPr>
          <p:cNvSpPr/>
          <p:nvPr/>
        </p:nvSpPr>
        <p:spPr>
          <a:xfrm>
            <a:off x="9022976" y="459889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169C05A-C505-46E8-B964-778298FCCB1C}"/>
              </a:ext>
            </a:extLst>
          </p:cNvPr>
          <p:cNvSpPr/>
          <p:nvPr/>
        </p:nvSpPr>
        <p:spPr>
          <a:xfrm>
            <a:off x="8029573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EA007B5-C1DE-4355-BB3F-1B992C7D2148}"/>
              </a:ext>
            </a:extLst>
          </p:cNvPr>
          <p:cNvSpPr/>
          <p:nvPr/>
        </p:nvSpPr>
        <p:spPr>
          <a:xfrm>
            <a:off x="8029573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EEB4621-6D8C-4A12-925E-D82D23EB8172}"/>
              </a:ext>
            </a:extLst>
          </p:cNvPr>
          <p:cNvSpPr/>
          <p:nvPr/>
        </p:nvSpPr>
        <p:spPr>
          <a:xfrm>
            <a:off x="10025620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332320F-6302-4A67-A306-12AA0A314541}"/>
              </a:ext>
            </a:extLst>
          </p:cNvPr>
          <p:cNvSpPr/>
          <p:nvPr/>
        </p:nvSpPr>
        <p:spPr>
          <a:xfrm>
            <a:off x="10025620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49FB412C-5515-42C3-9BDB-7D7DC2539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341" y="2334632"/>
            <a:ext cx="2627331" cy="2627331"/>
          </a:xfrm>
          <a:prstGeom prst="rect">
            <a:avLst/>
          </a:prstGeom>
        </p:spPr>
      </p:pic>
      <p:sp>
        <p:nvSpPr>
          <p:cNvPr id="15" name="楕円 14">
            <a:extLst>
              <a:ext uri="{FF2B5EF4-FFF2-40B4-BE49-F238E27FC236}">
                <a16:creationId xmlns:a16="http://schemas.microsoft.com/office/drawing/2014/main" id="{151B0630-1AD7-49F6-9C8C-C097EB2DEEE3}"/>
              </a:ext>
            </a:extLst>
          </p:cNvPr>
          <p:cNvSpPr/>
          <p:nvPr/>
        </p:nvSpPr>
        <p:spPr>
          <a:xfrm>
            <a:off x="9203728" y="3497019"/>
            <a:ext cx="302557" cy="302557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C5BCCFE-49DB-4AF1-84C4-AF6F6DDF9ADB}"/>
              </a:ext>
            </a:extLst>
          </p:cNvPr>
          <p:cNvCxnSpPr/>
          <p:nvPr/>
        </p:nvCxnSpPr>
        <p:spPr>
          <a:xfrm flipH="1">
            <a:off x="8377518" y="3648297"/>
            <a:ext cx="977488" cy="846065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CC73EBF-D3BC-4418-9381-E98DE4753A30}"/>
              </a:ext>
            </a:extLst>
          </p:cNvPr>
          <p:cNvCxnSpPr>
            <a:cxnSpLocks/>
          </p:cNvCxnSpPr>
          <p:nvPr/>
        </p:nvCxnSpPr>
        <p:spPr>
          <a:xfrm flipH="1" flipV="1">
            <a:off x="8312421" y="2901168"/>
            <a:ext cx="1050878" cy="747129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楕円 17">
            <a:extLst>
              <a:ext uri="{FF2B5EF4-FFF2-40B4-BE49-F238E27FC236}">
                <a16:creationId xmlns:a16="http://schemas.microsoft.com/office/drawing/2014/main" id="{9FF27921-10B0-4845-8360-4E0B6BDF76DA}"/>
              </a:ext>
            </a:extLst>
          </p:cNvPr>
          <p:cNvSpPr/>
          <p:nvPr/>
        </p:nvSpPr>
        <p:spPr>
          <a:xfrm>
            <a:off x="7779288" y="4308082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1</a:t>
            </a:r>
            <a:endParaRPr kumimoji="1" lang="ja-JP" altLang="en-US" sz="360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843F3318-8289-4994-A8AD-82E7DC0AB0DD}"/>
              </a:ext>
            </a:extLst>
          </p:cNvPr>
          <p:cNvSpPr/>
          <p:nvPr/>
        </p:nvSpPr>
        <p:spPr>
          <a:xfrm>
            <a:off x="7796884" y="2393227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endParaRPr kumimoji="1" lang="ja-JP" altLang="en-US" sz="360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E9B95F75-82F7-47F5-AF61-08DA23E1BBF2}"/>
              </a:ext>
            </a:extLst>
          </p:cNvPr>
          <p:cNvSpPr/>
          <p:nvPr/>
        </p:nvSpPr>
        <p:spPr>
          <a:xfrm>
            <a:off x="0" y="6489700"/>
            <a:ext cx="757881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106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959961C-2A74-448D-B868-3A9CBCC263BA}"/>
              </a:ext>
            </a:extLst>
          </p:cNvPr>
          <p:cNvSpPr/>
          <p:nvPr/>
        </p:nvSpPr>
        <p:spPr>
          <a:xfrm>
            <a:off x="7705165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152963E-02F5-462A-976D-64D1BE60776C}"/>
              </a:ext>
            </a:extLst>
          </p:cNvPr>
          <p:cNvSpPr/>
          <p:nvPr/>
        </p:nvSpPr>
        <p:spPr>
          <a:xfrm>
            <a:off x="10340787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E3B99D7-C1FE-4F92-B9F7-0B62185CA214}"/>
              </a:ext>
            </a:extLst>
          </p:cNvPr>
          <p:cNvSpPr/>
          <p:nvPr/>
        </p:nvSpPr>
        <p:spPr>
          <a:xfrm>
            <a:off x="9022976" y="2043949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EF10C05-EBDB-44BE-BCA6-882CC05453ED}"/>
              </a:ext>
            </a:extLst>
          </p:cNvPr>
          <p:cNvSpPr/>
          <p:nvPr/>
        </p:nvSpPr>
        <p:spPr>
          <a:xfrm>
            <a:off x="9022976" y="459889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A56B3FC-619F-40D6-8226-FC059A585208}"/>
              </a:ext>
            </a:extLst>
          </p:cNvPr>
          <p:cNvSpPr/>
          <p:nvPr/>
        </p:nvSpPr>
        <p:spPr>
          <a:xfrm>
            <a:off x="8029573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EB5E127-4EF1-4272-A8F9-CA26C621984F}"/>
              </a:ext>
            </a:extLst>
          </p:cNvPr>
          <p:cNvSpPr/>
          <p:nvPr/>
        </p:nvSpPr>
        <p:spPr>
          <a:xfrm>
            <a:off x="8029573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7BE1FFF-4AD3-4437-AB2A-803995B5FAC6}"/>
              </a:ext>
            </a:extLst>
          </p:cNvPr>
          <p:cNvSpPr/>
          <p:nvPr/>
        </p:nvSpPr>
        <p:spPr>
          <a:xfrm>
            <a:off x="10025620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F9A3679-E1CD-448C-B31B-417914327856}"/>
              </a:ext>
            </a:extLst>
          </p:cNvPr>
          <p:cNvSpPr/>
          <p:nvPr/>
        </p:nvSpPr>
        <p:spPr>
          <a:xfrm>
            <a:off x="10025620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095FB1D1-E31D-42DA-95F2-D2F82FB4F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06" y="2343054"/>
            <a:ext cx="2628000" cy="2628000"/>
          </a:xfrm>
          <a:prstGeom prst="rect">
            <a:avLst/>
          </a:prstGeom>
        </p:spPr>
      </p:pic>
      <p:sp>
        <p:nvSpPr>
          <p:cNvPr id="24" name="楕円 23">
            <a:extLst>
              <a:ext uri="{FF2B5EF4-FFF2-40B4-BE49-F238E27FC236}">
                <a16:creationId xmlns:a16="http://schemas.microsoft.com/office/drawing/2014/main" id="{DC6CBE15-0987-4120-A5DD-3DA16E3936F8}"/>
              </a:ext>
            </a:extLst>
          </p:cNvPr>
          <p:cNvSpPr/>
          <p:nvPr/>
        </p:nvSpPr>
        <p:spPr>
          <a:xfrm>
            <a:off x="9022976" y="5472126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1</a:t>
            </a:r>
            <a:endParaRPr kumimoji="1" lang="ja-JP" altLang="en-US" sz="360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DDC4F05F-8801-4335-9F39-A3CF0C9CFDA3}"/>
              </a:ext>
            </a:extLst>
          </p:cNvPr>
          <p:cNvSpPr/>
          <p:nvPr/>
        </p:nvSpPr>
        <p:spPr>
          <a:xfrm>
            <a:off x="9022976" y="1183338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endParaRPr kumimoji="1" lang="ja-JP" altLang="en-US" sz="360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ABDEB2DD-4946-43A5-8F61-5EA336EF0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41" y="3299858"/>
            <a:ext cx="6610396" cy="22378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BCA2A72-D64B-4E27-A23F-6D80E5778DE4}"/>
              </a:ext>
            </a:extLst>
          </p:cNvPr>
          <p:cNvSpPr txBox="1">
            <a:spLocks/>
          </p:cNvSpPr>
          <p:nvPr/>
        </p:nvSpPr>
        <p:spPr>
          <a:xfrm>
            <a:off x="505969" y="2314312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Then first correct the gradient </a:t>
            </a:r>
            <a:r>
              <a:rPr lang="en-US" altLang="ja-JP" sz="2400" spc="200">
                <a:solidFill>
                  <a:srgbClr val="1FB7B7"/>
                </a:solidFill>
              </a:rPr>
              <a:t>from 1 to 0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04F4E89B-33F2-4822-8201-0A06503B0A9D}"/>
              </a:ext>
            </a:extLst>
          </p:cNvPr>
          <p:cNvSpPr/>
          <p:nvPr/>
        </p:nvSpPr>
        <p:spPr>
          <a:xfrm>
            <a:off x="0" y="6489700"/>
            <a:ext cx="7743568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1009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8077686-6DE1-4C6C-995B-7DAAF740D3DF}"/>
              </a:ext>
            </a:extLst>
          </p:cNvPr>
          <p:cNvSpPr/>
          <p:nvPr/>
        </p:nvSpPr>
        <p:spPr>
          <a:xfrm>
            <a:off x="7705165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732C3A1-376F-445E-9C92-76DE876B4E85}"/>
              </a:ext>
            </a:extLst>
          </p:cNvPr>
          <p:cNvSpPr/>
          <p:nvPr/>
        </p:nvSpPr>
        <p:spPr>
          <a:xfrm>
            <a:off x="10340787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CEE57EA-AE65-4CB3-9676-CC6A6BFE16AF}"/>
              </a:ext>
            </a:extLst>
          </p:cNvPr>
          <p:cNvSpPr/>
          <p:nvPr/>
        </p:nvSpPr>
        <p:spPr>
          <a:xfrm>
            <a:off x="9022976" y="2043949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2CE156C-B3A2-4012-B507-63C8C7A841D6}"/>
              </a:ext>
            </a:extLst>
          </p:cNvPr>
          <p:cNvSpPr/>
          <p:nvPr/>
        </p:nvSpPr>
        <p:spPr>
          <a:xfrm>
            <a:off x="9022976" y="459889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9D6C6C4-4E6E-446B-B44E-2274ED7049E6}"/>
              </a:ext>
            </a:extLst>
          </p:cNvPr>
          <p:cNvSpPr/>
          <p:nvPr/>
        </p:nvSpPr>
        <p:spPr>
          <a:xfrm>
            <a:off x="8029573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7C5A8BC-59BA-49E0-B07A-51A688F75937}"/>
              </a:ext>
            </a:extLst>
          </p:cNvPr>
          <p:cNvSpPr/>
          <p:nvPr/>
        </p:nvSpPr>
        <p:spPr>
          <a:xfrm>
            <a:off x="8029573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FECA73C-429E-4085-A852-57AF77C4F513}"/>
              </a:ext>
            </a:extLst>
          </p:cNvPr>
          <p:cNvSpPr/>
          <p:nvPr/>
        </p:nvSpPr>
        <p:spPr>
          <a:xfrm>
            <a:off x="10025620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7FA94A92-31CD-44B6-B8E7-F74A9D58867C}"/>
              </a:ext>
            </a:extLst>
          </p:cNvPr>
          <p:cNvSpPr/>
          <p:nvPr/>
        </p:nvSpPr>
        <p:spPr>
          <a:xfrm>
            <a:off x="10025620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CAA6CDA8-A766-41F9-8DE5-F20835C98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341" y="2334632"/>
            <a:ext cx="2627331" cy="2627331"/>
          </a:xfrm>
          <a:prstGeom prst="rect">
            <a:avLst/>
          </a:prstGeom>
        </p:spPr>
      </p:pic>
      <p:sp>
        <p:nvSpPr>
          <p:cNvPr id="33" name="楕円 32">
            <a:extLst>
              <a:ext uri="{FF2B5EF4-FFF2-40B4-BE49-F238E27FC236}">
                <a16:creationId xmlns:a16="http://schemas.microsoft.com/office/drawing/2014/main" id="{E2EB3E84-DF9A-4B10-B0A9-761312F8CE6C}"/>
              </a:ext>
            </a:extLst>
          </p:cNvPr>
          <p:cNvSpPr/>
          <p:nvPr/>
        </p:nvSpPr>
        <p:spPr>
          <a:xfrm>
            <a:off x="9203728" y="3497019"/>
            <a:ext cx="302557" cy="302557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2E6DE20C-7146-4722-9508-584D3DEE89AE}"/>
              </a:ext>
            </a:extLst>
          </p:cNvPr>
          <p:cNvCxnSpPr/>
          <p:nvPr/>
        </p:nvCxnSpPr>
        <p:spPr>
          <a:xfrm flipH="1">
            <a:off x="8377518" y="3648297"/>
            <a:ext cx="977488" cy="846065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A5C27A1-B804-4310-9631-B08278A6A2C4}"/>
              </a:ext>
            </a:extLst>
          </p:cNvPr>
          <p:cNvCxnSpPr>
            <a:cxnSpLocks/>
          </p:cNvCxnSpPr>
          <p:nvPr/>
        </p:nvCxnSpPr>
        <p:spPr>
          <a:xfrm flipH="1" flipV="1">
            <a:off x="8312421" y="2901168"/>
            <a:ext cx="1050878" cy="747129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楕円 35">
            <a:extLst>
              <a:ext uri="{FF2B5EF4-FFF2-40B4-BE49-F238E27FC236}">
                <a16:creationId xmlns:a16="http://schemas.microsoft.com/office/drawing/2014/main" id="{FD525EA2-FC93-4FAE-A2D1-A999D7C0AB71}"/>
              </a:ext>
            </a:extLst>
          </p:cNvPr>
          <p:cNvSpPr/>
          <p:nvPr/>
        </p:nvSpPr>
        <p:spPr>
          <a:xfrm>
            <a:off x="7779288" y="4308082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1</a:t>
            </a:r>
            <a:endParaRPr kumimoji="1" lang="ja-JP" altLang="en-US" sz="360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3DAEE81E-20D4-402E-A510-921BC9B6E65D}"/>
              </a:ext>
            </a:extLst>
          </p:cNvPr>
          <p:cNvSpPr/>
          <p:nvPr/>
        </p:nvSpPr>
        <p:spPr>
          <a:xfrm>
            <a:off x="7796884" y="2393227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endParaRPr kumimoji="1" lang="ja-JP" altLang="en-US" sz="360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16448C3-28FD-42C3-B671-CE53F3A27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63" y="3234240"/>
            <a:ext cx="5606366" cy="29548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FE1ADCC3-AA1C-4597-A513-697A305C6DCB}"/>
              </a:ext>
            </a:extLst>
          </p:cNvPr>
          <p:cNvSpPr txBox="1"/>
          <p:nvPr/>
        </p:nvSpPr>
        <p:spPr>
          <a:xfrm>
            <a:off x="2103618" y="5673573"/>
            <a:ext cx="6196304" cy="5155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2000" spc="3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return smoothstep(min, max, x);</a:t>
            </a:r>
            <a:endParaRPr kumimoji="1" lang="ja-JP" altLang="en-US" sz="2000" spc="3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F1BF2B88-699B-4B10-875A-165582F27EBC}"/>
              </a:ext>
            </a:extLst>
          </p:cNvPr>
          <p:cNvSpPr/>
          <p:nvPr/>
        </p:nvSpPr>
        <p:spPr>
          <a:xfrm>
            <a:off x="8337363" y="2120750"/>
            <a:ext cx="1168922" cy="513621"/>
          </a:xfrm>
          <a:prstGeom prst="roundRect">
            <a:avLst/>
          </a:prstGeom>
          <a:solidFill>
            <a:srgbClr val="92D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min</a:t>
            </a:r>
            <a:endParaRPr kumimoji="1" lang="ja-JP" altLang="en-US" sz="28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4849F2D4-555D-4820-B838-10E7325879CF}"/>
              </a:ext>
            </a:extLst>
          </p:cNvPr>
          <p:cNvSpPr/>
          <p:nvPr/>
        </p:nvSpPr>
        <p:spPr>
          <a:xfrm>
            <a:off x="8337363" y="4694546"/>
            <a:ext cx="1168922" cy="513621"/>
          </a:xfrm>
          <a:prstGeom prst="roundRect">
            <a:avLst/>
          </a:prstGeom>
          <a:solidFill>
            <a:srgbClr val="92D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max</a:t>
            </a:r>
            <a:endParaRPr kumimoji="1" lang="ja-JP" altLang="en-US" sz="28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146273E4-CD87-46FF-BCBC-0837F427D845}"/>
              </a:ext>
            </a:extLst>
          </p:cNvPr>
          <p:cNvSpPr txBox="1">
            <a:spLocks/>
          </p:cNvSpPr>
          <p:nvPr/>
        </p:nvSpPr>
        <p:spPr>
          <a:xfrm>
            <a:off x="505969" y="2314312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Next, you can use the “</a:t>
            </a:r>
            <a:r>
              <a:rPr lang="en-US" altLang="ja-JP" sz="2400" spc="200">
                <a:solidFill>
                  <a:srgbClr val="1FB7B7"/>
                </a:solidFill>
              </a:rPr>
              <a:t>SmoothStep</a:t>
            </a:r>
            <a:r>
              <a:rPr lang="en-US" altLang="ja-JP" sz="2400" spc="200"/>
              <a:t>”.</a:t>
            </a:r>
            <a:endParaRPr lang="ja-JP" altLang="en-US" sz="2400" spc="200"/>
          </a:p>
        </p:txBody>
      </p:sp>
      <p:sp>
        <p:nvSpPr>
          <p:cNvPr id="4" name="ProgressBar">
            <a:extLst>
              <a:ext uri="{FF2B5EF4-FFF2-40B4-BE49-F238E27FC236}">
                <a16:creationId xmlns:a16="http://schemas.microsoft.com/office/drawing/2014/main" id="{C002AB46-4FF4-4434-BB0D-D261A379A033}"/>
              </a:ext>
            </a:extLst>
          </p:cNvPr>
          <p:cNvSpPr/>
          <p:nvPr/>
        </p:nvSpPr>
        <p:spPr>
          <a:xfrm>
            <a:off x="0" y="6489700"/>
            <a:ext cx="790832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025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13D25A2-FD63-4548-A18F-A6D59C7D2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091" y="1213458"/>
            <a:ext cx="6967818" cy="4508588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148E21C-8119-4051-88CE-4F1B471450DC}"/>
              </a:ext>
            </a:extLst>
          </p:cNvPr>
          <p:cNvSpPr/>
          <p:nvPr/>
        </p:nvSpPr>
        <p:spPr>
          <a:xfrm>
            <a:off x="0" y="5137813"/>
            <a:ext cx="12192000" cy="11907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円形 11">
            <a:extLst>
              <a:ext uri="{FF2B5EF4-FFF2-40B4-BE49-F238E27FC236}">
                <a16:creationId xmlns:a16="http://schemas.microsoft.com/office/drawing/2014/main" id="{D863468D-F950-4CD3-B28F-B8416E6BAC16}"/>
              </a:ext>
            </a:extLst>
          </p:cNvPr>
          <p:cNvSpPr/>
          <p:nvPr/>
        </p:nvSpPr>
        <p:spPr>
          <a:xfrm>
            <a:off x="8636476" y="985733"/>
            <a:ext cx="1886866" cy="1017879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Done!</a:t>
            </a:r>
            <a:endParaRPr kumimoji="1" lang="ja-JP" altLang="en-US" sz="105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112F8153-13A6-44CF-B39D-470B31A120E9}"/>
              </a:ext>
            </a:extLst>
          </p:cNvPr>
          <p:cNvSpPr txBox="1">
            <a:spLocks/>
          </p:cNvSpPr>
          <p:nvPr/>
        </p:nvSpPr>
        <p:spPr>
          <a:xfrm>
            <a:off x="226541" y="5275995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ja-JP" sz="2400" spc="200">
                <a:solidFill>
                  <a:srgbClr val="92D050"/>
                </a:solidFill>
              </a:rPr>
              <a:t>(You can view the video in a slideshow.)</a:t>
            </a:r>
            <a:endParaRPr lang="ja-JP" altLang="en-US" sz="2400" spc="200">
              <a:solidFill>
                <a:srgbClr val="92D050"/>
              </a:solidFill>
            </a:endParaRPr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A9DDEB80-9F3E-4657-9BFB-C69C2126D550}"/>
              </a:ext>
            </a:extLst>
          </p:cNvPr>
          <p:cNvSpPr/>
          <p:nvPr/>
        </p:nvSpPr>
        <p:spPr>
          <a:xfrm>
            <a:off x="0" y="6489700"/>
            <a:ext cx="807308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4889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6DE3D1-2C47-4376-8C60-C15253A19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96876" y="2968877"/>
            <a:ext cx="8920889" cy="914400"/>
          </a:xfrm>
        </p:spPr>
        <p:txBody>
          <a:bodyPr/>
          <a:lstStyle/>
          <a:p>
            <a:r>
              <a:rPr lang="en-US" altLang="ja-JP"/>
              <a:t>What is “Fade By Emitter Angle”?</a:t>
            </a:r>
            <a:endParaRPr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9EABC58-3FE9-4821-99E1-ECB5B62818C9}"/>
              </a:ext>
            </a:extLst>
          </p:cNvPr>
          <p:cNvGrpSpPr/>
          <p:nvPr/>
        </p:nvGrpSpPr>
        <p:grpSpPr>
          <a:xfrm>
            <a:off x="1139702" y="3101579"/>
            <a:ext cx="778864" cy="574853"/>
            <a:chOff x="2730454" y="3014787"/>
            <a:chExt cx="1100231" cy="812044"/>
          </a:xfrm>
        </p:grpSpPr>
        <p:sp>
          <p:nvSpPr>
            <p:cNvPr id="5" name="フローチャート: 処理 4">
              <a:extLst>
                <a:ext uri="{FF2B5EF4-FFF2-40B4-BE49-F238E27FC236}">
                  <a16:creationId xmlns:a16="http://schemas.microsoft.com/office/drawing/2014/main" id="{0A72F32B-C3C6-4FF2-9F57-7BDD77DEC35C}"/>
                </a:ext>
              </a:extLst>
            </p:cNvPr>
            <p:cNvSpPr/>
            <p:nvPr userDrawn="1"/>
          </p:nvSpPr>
          <p:spPr>
            <a:xfrm rot="18900000">
              <a:off x="3018642" y="3014787"/>
              <a:ext cx="812043" cy="812044"/>
            </a:xfrm>
            <a:prstGeom prst="flowChartProcess">
              <a:avLst/>
            </a:prstGeom>
            <a:gradFill flip="none" rotWithShape="1">
              <a:gsLst>
                <a:gs pos="37000">
                  <a:srgbClr val="0A577E"/>
                </a:gs>
                <a:gs pos="0">
                  <a:srgbClr val="1FB7B7"/>
                </a:gs>
                <a:gs pos="100000">
                  <a:srgbClr val="101B3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フローチャート: 処理 5">
              <a:extLst>
                <a:ext uri="{FF2B5EF4-FFF2-40B4-BE49-F238E27FC236}">
                  <a16:creationId xmlns:a16="http://schemas.microsoft.com/office/drawing/2014/main" id="{50F2487D-2ED7-4988-A8F4-AD6F945DF701}"/>
                </a:ext>
              </a:extLst>
            </p:cNvPr>
            <p:cNvSpPr/>
            <p:nvPr userDrawn="1"/>
          </p:nvSpPr>
          <p:spPr>
            <a:xfrm rot="18900000">
              <a:off x="2730454" y="3014787"/>
              <a:ext cx="812043" cy="812044"/>
            </a:xfrm>
            <a:prstGeom prst="flowChartProcess">
              <a:avLst/>
            </a:prstGeom>
            <a:solidFill>
              <a:srgbClr val="070D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ProgressBar">
            <a:extLst>
              <a:ext uri="{FF2B5EF4-FFF2-40B4-BE49-F238E27FC236}">
                <a16:creationId xmlns:a16="http://schemas.microsoft.com/office/drawing/2014/main" id="{7CD93DA5-72C6-4D47-B219-BECE8E9CC8E0}"/>
              </a:ext>
            </a:extLst>
          </p:cNvPr>
          <p:cNvSpPr/>
          <p:nvPr/>
        </p:nvSpPr>
        <p:spPr>
          <a:xfrm>
            <a:off x="0" y="6489700"/>
            <a:ext cx="82378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998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Are you finished now?</a:t>
            </a:r>
          </a:p>
          <a:p>
            <a:r>
              <a:rPr lang="en-US" altLang="ja-JP" sz="2400" spc="200"/>
              <a:t>No, it’s </a:t>
            </a:r>
            <a:r>
              <a:rPr lang="en-US" altLang="ja-JP" sz="2400" spc="200">
                <a:solidFill>
                  <a:srgbClr val="1FB7B7"/>
                </a:solidFill>
              </a:rPr>
              <a:t>not enough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9FD5CAE4-E797-442A-B639-064FF004E438}"/>
              </a:ext>
            </a:extLst>
          </p:cNvPr>
          <p:cNvSpPr/>
          <p:nvPr/>
        </p:nvSpPr>
        <p:spPr>
          <a:xfrm>
            <a:off x="0" y="6489700"/>
            <a:ext cx="823783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5109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8DABC0A4-A5A4-400E-8ABD-BF9C39503F72}"/>
              </a:ext>
            </a:extLst>
          </p:cNvPr>
          <p:cNvSpPr txBox="1">
            <a:spLocks/>
          </p:cNvSpPr>
          <p:nvPr/>
        </p:nvSpPr>
        <p:spPr>
          <a:xfrm>
            <a:off x="226541" y="15713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When the camera is </a:t>
            </a:r>
            <a:r>
              <a:rPr lang="en-US" altLang="ja-JP" sz="2400" spc="200">
                <a:solidFill>
                  <a:srgbClr val="1FB7B7"/>
                </a:solidFill>
              </a:rPr>
              <a:t>inside the emitter</a:t>
            </a:r>
            <a:r>
              <a:rPr lang="en-US" altLang="ja-JP" sz="2400" spc="200"/>
              <a:t>,</a:t>
            </a:r>
          </a:p>
          <a:p>
            <a:r>
              <a:rPr lang="en-US" altLang="ja-JP" sz="2400" spc="200"/>
              <a:t>you need to </a:t>
            </a:r>
            <a:r>
              <a:rPr lang="en-US" altLang="ja-JP" sz="2400" spc="200">
                <a:solidFill>
                  <a:srgbClr val="1FB7B7"/>
                </a:solidFill>
              </a:rPr>
              <a:t>show</a:t>
            </a:r>
            <a:r>
              <a:rPr lang="en-US" altLang="ja-JP" sz="2400" spc="200"/>
              <a:t> the particles at the back side.</a:t>
            </a:r>
            <a:endParaRPr lang="ja-JP" altLang="en-US" sz="2400" spc="20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9E22CE8-8A2F-45B9-90A3-A7A0C7FE7000}"/>
              </a:ext>
            </a:extLst>
          </p:cNvPr>
          <p:cNvGrpSpPr/>
          <p:nvPr/>
        </p:nvGrpSpPr>
        <p:grpSpPr>
          <a:xfrm>
            <a:off x="2947462" y="2798955"/>
            <a:ext cx="6297077" cy="3196417"/>
            <a:chOff x="2959709" y="2798955"/>
            <a:chExt cx="6297077" cy="319641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6A545FED-C782-4828-94F2-82EF33C03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9709" y="2798956"/>
              <a:ext cx="2578832" cy="319641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1B60D923-3E1F-47AA-88D7-0A12177FE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7954" y="2798955"/>
              <a:ext cx="2578832" cy="319641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4" name="矢印: 右 3">
              <a:extLst>
                <a:ext uri="{FF2B5EF4-FFF2-40B4-BE49-F238E27FC236}">
                  <a16:creationId xmlns:a16="http://schemas.microsoft.com/office/drawing/2014/main" id="{2CBCCF5D-D7F8-4E3C-A3CF-EA6C9FC2A34E}"/>
                </a:ext>
              </a:extLst>
            </p:cNvPr>
            <p:cNvSpPr/>
            <p:nvPr/>
          </p:nvSpPr>
          <p:spPr>
            <a:xfrm>
              <a:off x="5784405" y="4101657"/>
              <a:ext cx="650115" cy="591014"/>
            </a:xfrm>
            <a:prstGeom prst="rightArrow">
              <a:avLst/>
            </a:prstGeom>
            <a:solidFill>
              <a:srgbClr val="1FB7B7"/>
            </a:solidFill>
            <a:ln w="12700"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EBE5CB"/>
                </a:solidFill>
              </a:endParaRPr>
            </a:p>
          </p:txBody>
        </p:sp>
      </p:grpSp>
      <p:sp>
        <p:nvSpPr>
          <p:cNvPr id="12" name="ProgressBar">
            <a:extLst>
              <a:ext uri="{FF2B5EF4-FFF2-40B4-BE49-F238E27FC236}">
                <a16:creationId xmlns:a16="http://schemas.microsoft.com/office/drawing/2014/main" id="{92AA4589-20C5-4CF2-91A5-F60448097F4A}"/>
              </a:ext>
            </a:extLst>
          </p:cNvPr>
          <p:cNvSpPr/>
          <p:nvPr/>
        </p:nvSpPr>
        <p:spPr>
          <a:xfrm>
            <a:off x="0" y="6489700"/>
            <a:ext cx="840259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9404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1AC93F1F-6B17-4C3D-93D1-67A59DAE6838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We FX artist often let the particles </a:t>
            </a:r>
            <a:r>
              <a:rPr lang="en-US" altLang="ja-JP" sz="2400" spc="200">
                <a:solidFill>
                  <a:srgbClr val="1FB7B7"/>
                </a:solidFill>
              </a:rPr>
              <a:t>fade out</a:t>
            </a:r>
          </a:p>
          <a:p>
            <a:r>
              <a:rPr lang="en-US" altLang="ja-JP" sz="2400" spc="200"/>
              <a:t>when they approach the camera.</a:t>
            </a:r>
          </a:p>
          <a:p>
            <a:r>
              <a:rPr lang="en-US" altLang="ja-JP" sz="2400" spc="200"/>
              <a:t>It’s commonly known as “</a:t>
            </a:r>
            <a:r>
              <a:rPr lang="en-US" altLang="ja-JP" sz="2400" spc="200">
                <a:solidFill>
                  <a:srgbClr val="1FB7B7"/>
                </a:solidFill>
              </a:rPr>
              <a:t>Camera Fade</a:t>
            </a:r>
            <a:r>
              <a:rPr lang="en-US" altLang="ja-JP" sz="2400" spc="200"/>
              <a:t>” in Japan.</a:t>
            </a:r>
            <a:endParaRPr lang="ja-JP" altLang="en-US" sz="2400" spc="200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2CA17F8A-9265-4D4A-A62A-D716A05044C4}"/>
              </a:ext>
            </a:extLst>
          </p:cNvPr>
          <p:cNvSpPr/>
          <p:nvPr/>
        </p:nvSpPr>
        <p:spPr>
          <a:xfrm>
            <a:off x="0" y="6489700"/>
            <a:ext cx="856735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3204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597184FC-89FD-4E90-A8FC-07B4289D8B54}"/>
              </a:ext>
            </a:extLst>
          </p:cNvPr>
          <p:cNvGrpSpPr/>
          <p:nvPr/>
        </p:nvGrpSpPr>
        <p:grpSpPr>
          <a:xfrm>
            <a:off x="902323" y="2187995"/>
            <a:ext cx="10387355" cy="3939957"/>
            <a:chOff x="843127" y="2433317"/>
            <a:chExt cx="10387355" cy="3939957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9172C2C4-3CDC-428A-A35F-8DA147FE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127" y="2433317"/>
              <a:ext cx="6148688" cy="363790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4C32937-4DF5-4B70-9422-13C7B45B2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1723" y="2437398"/>
              <a:ext cx="3788759" cy="363382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CED82E1D-52D1-4B2E-A0F3-C36A8D4902E0}"/>
                </a:ext>
              </a:extLst>
            </p:cNvPr>
            <p:cNvSpPr txBox="1"/>
            <p:nvPr/>
          </p:nvSpPr>
          <p:spPr>
            <a:xfrm>
              <a:off x="858644" y="6038118"/>
              <a:ext cx="6148688" cy="3351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ja-JP" sz="1200" b="1" spc="30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Arial" panose="020B0604020202020204" pitchFamily="34" charset="0"/>
                  <a:hlinkClick r:id="rId4"/>
                </a:rPr>
                <a:t>http://effect.hatenablog.com/entry/2018/05/16/025859</a:t>
              </a:r>
              <a:endParaRPr kumimoji="1" lang="ja-JP" altLang="en-US" sz="1200" b="1" spc="3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endParaRPr>
            </a:p>
          </p:txBody>
        </p:sp>
      </p:grpSp>
      <p:sp>
        <p:nvSpPr>
          <p:cNvPr id="7" name="テキスト プレースホルダー 3">
            <a:extLst>
              <a:ext uri="{FF2B5EF4-FFF2-40B4-BE49-F238E27FC236}">
                <a16:creationId xmlns:a16="http://schemas.microsoft.com/office/drawing/2014/main" id="{B311834B-9ADF-4810-9085-1D1561FB3E39}"/>
              </a:ext>
            </a:extLst>
          </p:cNvPr>
          <p:cNvSpPr txBox="1">
            <a:spLocks/>
          </p:cNvSpPr>
          <p:nvPr/>
        </p:nvSpPr>
        <p:spPr>
          <a:xfrm>
            <a:off x="226541" y="132606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This technique can be found on the my blog </a:t>
            </a:r>
            <a:r>
              <a:rPr lang="en-US" altLang="ja-JP" sz="2400" spc="200">
                <a:solidFill>
                  <a:srgbClr val="2E75B6"/>
                </a:solidFill>
              </a:rPr>
              <a:t>(but in Japanese)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10" name="ProgressBar">
            <a:extLst>
              <a:ext uri="{FF2B5EF4-FFF2-40B4-BE49-F238E27FC236}">
                <a16:creationId xmlns:a16="http://schemas.microsoft.com/office/drawing/2014/main" id="{41AC20C8-778E-41EA-BDE0-E712EDEE1E7A}"/>
              </a:ext>
            </a:extLst>
          </p:cNvPr>
          <p:cNvSpPr/>
          <p:nvPr/>
        </p:nvSpPr>
        <p:spPr>
          <a:xfrm>
            <a:off x="0" y="6489700"/>
            <a:ext cx="8732108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65069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09BEADF-CC6F-45FA-ABF3-A83FC1F92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717" y="1637641"/>
            <a:ext cx="4672291" cy="45924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774B3413-CB7A-4F6C-B49D-7AB478236276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And you just need to configure it so</a:t>
            </a:r>
          </a:p>
          <a:p>
            <a:pPr algn="l"/>
            <a:r>
              <a:rPr lang="en-US" altLang="ja-JP" sz="2400" spc="200"/>
              <a:t>that the result is the </a:t>
            </a:r>
            <a:r>
              <a:rPr lang="en-US" altLang="ja-JP" sz="2400" spc="200">
                <a:solidFill>
                  <a:srgbClr val="2E75B6"/>
                </a:solidFill>
              </a:rPr>
              <a:t>opposite</a:t>
            </a:r>
            <a:r>
              <a:rPr lang="en-US" altLang="ja-JP" sz="2400" spc="200"/>
              <a:t> of a</a:t>
            </a:r>
          </a:p>
          <a:p>
            <a:pPr algn="l"/>
            <a:r>
              <a:rPr lang="en-US" altLang="ja-JP" sz="2400" spc="200"/>
              <a:t>camera fade.</a:t>
            </a:r>
            <a:endParaRPr lang="ja-JP" altLang="en-US" sz="2400" spc="200"/>
          </a:p>
        </p:txBody>
      </p:sp>
      <p:sp>
        <p:nvSpPr>
          <p:cNvPr id="4" name="ProgressBar">
            <a:extLst>
              <a:ext uri="{FF2B5EF4-FFF2-40B4-BE49-F238E27FC236}">
                <a16:creationId xmlns:a16="http://schemas.microsoft.com/office/drawing/2014/main" id="{A9F0451E-7906-4672-A3D4-A65F5D8282BB}"/>
              </a:ext>
            </a:extLst>
          </p:cNvPr>
          <p:cNvSpPr/>
          <p:nvPr/>
        </p:nvSpPr>
        <p:spPr>
          <a:xfrm>
            <a:off x="0" y="6489700"/>
            <a:ext cx="889686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845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In addition, let’s </a:t>
            </a:r>
            <a:r>
              <a:rPr lang="en-US" altLang="ja-JP" sz="2400" spc="200">
                <a:solidFill>
                  <a:srgbClr val="1FB7B7"/>
                </a:solidFill>
              </a:rPr>
              <a:t>eliminate</a:t>
            </a:r>
            <a:r>
              <a:rPr lang="en-US" altLang="ja-JP" sz="2400" spc="200"/>
              <a:t> the drawing load of</a:t>
            </a:r>
          </a:p>
          <a:p>
            <a:r>
              <a:rPr lang="en-US" altLang="ja-JP" sz="2400" spc="200">
                <a:solidFill>
                  <a:srgbClr val="1FB7B7"/>
                </a:solidFill>
              </a:rPr>
              <a:t>completely transparent</a:t>
            </a:r>
            <a:r>
              <a:rPr lang="en-US" altLang="ja-JP" sz="2400" spc="200"/>
              <a:t> particles.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A62FE42F-06C6-436E-B672-E37A790D1F04}"/>
              </a:ext>
            </a:extLst>
          </p:cNvPr>
          <p:cNvSpPr/>
          <p:nvPr/>
        </p:nvSpPr>
        <p:spPr>
          <a:xfrm>
            <a:off x="0" y="6489700"/>
            <a:ext cx="906162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04622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4E5A203-5D54-44B8-BEC0-79A9F4E22053}"/>
              </a:ext>
            </a:extLst>
          </p:cNvPr>
          <p:cNvGrpSpPr/>
          <p:nvPr/>
        </p:nvGrpSpPr>
        <p:grpSpPr>
          <a:xfrm>
            <a:off x="3320829" y="3620800"/>
            <a:ext cx="5550343" cy="1857462"/>
            <a:chOff x="3119077" y="3933029"/>
            <a:chExt cx="5550343" cy="1857462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6D8956A1-8FF2-4066-A04D-DEF11CBDD28F}"/>
                </a:ext>
              </a:extLst>
            </p:cNvPr>
            <p:cNvSpPr/>
            <p:nvPr/>
          </p:nvSpPr>
          <p:spPr>
            <a:xfrm>
              <a:off x="7192135" y="4107200"/>
              <a:ext cx="1477285" cy="1477285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C203ED3-C3E2-4ABB-B24F-0DEF3B994041}"/>
                </a:ext>
              </a:extLst>
            </p:cNvPr>
            <p:cNvSpPr/>
            <p:nvPr/>
          </p:nvSpPr>
          <p:spPr>
            <a:xfrm>
              <a:off x="3365453" y="4107200"/>
              <a:ext cx="1477285" cy="147728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FAA7C273-D22D-4E61-AE7F-1887F6A60500}"/>
                </a:ext>
              </a:extLst>
            </p:cNvPr>
            <p:cNvSpPr/>
            <p:nvPr/>
          </p:nvSpPr>
          <p:spPr>
            <a:xfrm>
              <a:off x="3159447" y="3933029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8052817D-667C-4353-9747-004AA4377783}"/>
                </a:ext>
              </a:extLst>
            </p:cNvPr>
            <p:cNvSpPr/>
            <p:nvPr/>
          </p:nvSpPr>
          <p:spPr>
            <a:xfrm>
              <a:off x="3119077" y="5378479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E6A01493-EFC5-4FAD-B661-4EE818225B2E}"/>
                </a:ext>
              </a:extLst>
            </p:cNvPr>
            <p:cNvSpPr/>
            <p:nvPr/>
          </p:nvSpPr>
          <p:spPr>
            <a:xfrm>
              <a:off x="4636732" y="3933029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0602704A-0F11-4342-973D-78AC2521204A}"/>
                </a:ext>
              </a:extLst>
            </p:cNvPr>
            <p:cNvSpPr/>
            <p:nvPr/>
          </p:nvSpPr>
          <p:spPr>
            <a:xfrm>
              <a:off x="4596362" y="5378479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矢印: 右 12">
              <a:extLst>
                <a:ext uri="{FF2B5EF4-FFF2-40B4-BE49-F238E27FC236}">
                  <a16:creationId xmlns:a16="http://schemas.microsoft.com/office/drawing/2014/main" id="{D014CFFA-27BD-487A-B89F-26C0DD1631DC}"/>
                </a:ext>
              </a:extLst>
            </p:cNvPr>
            <p:cNvSpPr/>
            <p:nvPr/>
          </p:nvSpPr>
          <p:spPr>
            <a:xfrm>
              <a:off x="5781609" y="4471105"/>
              <a:ext cx="798286" cy="749473"/>
            </a:xfrm>
            <a:prstGeom prst="rightArrow">
              <a:avLst>
                <a:gd name="adj1" fmla="val 50000"/>
                <a:gd name="adj2" fmla="val 59683"/>
              </a:avLst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楕円 13">
              <a:extLst>
                <a:ext uri="{FF2B5EF4-FFF2-40B4-BE49-F238E27FC236}">
                  <a16:creationId xmlns:a16="http://schemas.microsoft.com/office/drawing/2014/main" id="{3A91B35E-0C7F-4060-880A-EB342CBA1328}"/>
                </a:ext>
              </a:extLst>
            </p:cNvPr>
            <p:cNvSpPr/>
            <p:nvPr/>
          </p:nvSpPr>
          <p:spPr>
            <a:xfrm>
              <a:off x="7724771" y="4639835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E1712882-E874-4DD0-9FB0-21E2398A222B}"/>
              </a:ext>
            </a:extLst>
          </p:cNvPr>
          <p:cNvSpPr txBox="1">
            <a:spLocks/>
          </p:cNvSpPr>
          <p:nvPr/>
        </p:nvSpPr>
        <p:spPr>
          <a:xfrm>
            <a:off x="226541" y="2071437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Here you’ll simply substitute each vertex of the particle</a:t>
            </a:r>
          </a:p>
          <a:p>
            <a:r>
              <a:rPr lang="en-US" altLang="ja-JP" sz="2400" spc="200"/>
              <a:t>by </a:t>
            </a:r>
            <a:r>
              <a:rPr lang="en-US" altLang="ja-JP" sz="2400" spc="200">
                <a:solidFill>
                  <a:srgbClr val="1FB7B7"/>
                </a:solidFill>
              </a:rPr>
              <a:t>moving</a:t>
            </a:r>
            <a:r>
              <a:rPr lang="en-US" altLang="ja-JP" sz="2400" spc="200"/>
              <a:t> it in </a:t>
            </a:r>
            <a:r>
              <a:rPr lang="en-US" altLang="ja-JP" sz="2400" spc="200">
                <a:solidFill>
                  <a:srgbClr val="1FB7B7"/>
                </a:solidFill>
              </a:rPr>
              <a:t>one place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4" name="ProgressBar">
            <a:extLst>
              <a:ext uri="{FF2B5EF4-FFF2-40B4-BE49-F238E27FC236}">
                <a16:creationId xmlns:a16="http://schemas.microsoft.com/office/drawing/2014/main" id="{F2BD147C-9283-4C87-9C7C-DF7417D745E5}"/>
              </a:ext>
            </a:extLst>
          </p:cNvPr>
          <p:cNvSpPr/>
          <p:nvPr/>
        </p:nvSpPr>
        <p:spPr>
          <a:xfrm>
            <a:off x="0" y="6489700"/>
            <a:ext cx="922637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38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2C7DB0F5-2C72-4E7E-8299-DF3FA146A9FA}"/>
              </a:ext>
            </a:extLst>
          </p:cNvPr>
          <p:cNvSpPr/>
          <p:nvPr/>
        </p:nvSpPr>
        <p:spPr>
          <a:xfrm>
            <a:off x="5889994" y="4483898"/>
            <a:ext cx="412012" cy="412012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A06E3EF-7F76-4A2B-A015-FE86149F4AB0}"/>
              </a:ext>
            </a:extLst>
          </p:cNvPr>
          <p:cNvSpPr/>
          <p:nvPr/>
        </p:nvSpPr>
        <p:spPr>
          <a:xfrm>
            <a:off x="5018258" y="3612162"/>
            <a:ext cx="2155485" cy="21554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98CEC892-48DE-448C-B0A1-6FBCA34D2D1A}"/>
              </a:ext>
            </a:extLst>
          </p:cNvPr>
          <p:cNvSpPr/>
          <p:nvPr/>
        </p:nvSpPr>
        <p:spPr>
          <a:xfrm>
            <a:off x="4812252" y="3406156"/>
            <a:ext cx="412012" cy="412012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0CE78A22-3F96-4F8C-B869-8EF50466EAD2}"/>
              </a:ext>
            </a:extLst>
          </p:cNvPr>
          <p:cNvSpPr/>
          <p:nvPr/>
        </p:nvSpPr>
        <p:spPr>
          <a:xfrm>
            <a:off x="4812252" y="5561641"/>
            <a:ext cx="412012" cy="412012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75813231-55FF-44C0-B808-C06CF301EE6B}"/>
              </a:ext>
            </a:extLst>
          </p:cNvPr>
          <p:cNvSpPr/>
          <p:nvPr/>
        </p:nvSpPr>
        <p:spPr>
          <a:xfrm>
            <a:off x="6963302" y="3406156"/>
            <a:ext cx="412012" cy="412012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86C5C768-EA1F-4067-9B51-50F869B67FB6}"/>
              </a:ext>
            </a:extLst>
          </p:cNvPr>
          <p:cNvSpPr/>
          <p:nvPr/>
        </p:nvSpPr>
        <p:spPr>
          <a:xfrm>
            <a:off x="6963302" y="5561641"/>
            <a:ext cx="412012" cy="412012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219DC322-1D98-49FC-990D-53F89203E48E}"/>
              </a:ext>
            </a:extLst>
          </p:cNvPr>
          <p:cNvSpPr/>
          <p:nvPr/>
        </p:nvSpPr>
        <p:spPr>
          <a:xfrm rot="18900000">
            <a:off x="5396402" y="3550458"/>
            <a:ext cx="302557" cy="1151777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65D626FA-4EC8-47EF-9EB5-AD351AF3906F}"/>
              </a:ext>
            </a:extLst>
          </p:cNvPr>
          <p:cNvSpPr/>
          <p:nvPr/>
        </p:nvSpPr>
        <p:spPr>
          <a:xfrm rot="2700000">
            <a:off x="6503845" y="3550459"/>
            <a:ext cx="302557" cy="1151777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44F88A6F-39EC-4B15-A2C2-53D315B32361}"/>
              </a:ext>
            </a:extLst>
          </p:cNvPr>
          <p:cNvSpPr/>
          <p:nvPr/>
        </p:nvSpPr>
        <p:spPr>
          <a:xfrm rot="2700000" flipV="1">
            <a:off x="5396402" y="4676561"/>
            <a:ext cx="302557" cy="1151777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F1E746F4-79BB-450D-AF32-B4356DD3C937}"/>
              </a:ext>
            </a:extLst>
          </p:cNvPr>
          <p:cNvSpPr/>
          <p:nvPr/>
        </p:nvSpPr>
        <p:spPr>
          <a:xfrm rot="18900000" flipV="1">
            <a:off x="6503845" y="4676562"/>
            <a:ext cx="302557" cy="1151777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CE140FE-0EE2-4D97-BE22-B5FA3BC4EADD}"/>
              </a:ext>
            </a:extLst>
          </p:cNvPr>
          <p:cNvSpPr txBox="1">
            <a:spLocks/>
          </p:cNvSpPr>
          <p:nvPr/>
        </p:nvSpPr>
        <p:spPr>
          <a:xfrm>
            <a:off x="226541" y="2071437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Specifically, the vector from each vertex of the particle</a:t>
            </a:r>
          </a:p>
          <a:p>
            <a:r>
              <a:rPr lang="en-US" altLang="ja-JP" sz="2400" spc="200"/>
              <a:t>to the center of the particle, is given to “</a:t>
            </a:r>
            <a:r>
              <a:rPr lang="en-US" altLang="ja-JP" sz="2400" spc="200">
                <a:solidFill>
                  <a:srgbClr val="1FB7B7"/>
                </a:solidFill>
              </a:rPr>
              <a:t>World Position Offset</a:t>
            </a:r>
            <a:r>
              <a:rPr lang="en-US" altLang="ja-JP" sz="2400" spc="200"/>
              <a:t>.”</a:t>
            </a:r>
            <a:endParaRPr lang="ja-JP" altLang="en-US" sz="2400" spc="200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05C05C6D-18ED-4BA0-9A09-89BD99A9A8BF}"/>
              </a:ext>
            </a:extLst>
          </p:cNvPr>
          <p:cNvSpPr/>
          <p:nvPr/>
        </p:nvSpPr>
        <p:spPr>
          <a:xfrm>
            <a:off x="0" y="6489700"/>
            <a:ext cx="939113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65621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Then, </a:t>
            </a:r>
            <a:r>
              <a:rPr lang="en-US" altLang="ja-JP" sz="2400" spc="200">
                <a:solidFill>
                  <a:srgbClr val="1FB7B7"/>
                </a:solidFill>
              </a:rPr>
              <a:t>only</a:t>
            </a:r>
            <a:r>
              <a:rPr lang="en-US" altLang="ja-JP" sz="2400" spc="200"/>
              <a:t> move it aroung the center of the vertex</a:t>
            </a:r>
          </a:p>
          <a:p>
            <a:r>
              <a:rPr lang="en-US" altLang="ja-JP" sz="2400" spc="200"/>
              <a:t>when the Opacity is </a:t>
            </a:r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,</a:t>
            </a:r>
          </a:p>
          <a:p>
            <a:r>
              <a:rPr lang="en-US" altLang="ja-JP" sz="2400" spc="200"/>
              <a:t>and </a:t>
            </a:r>
            <a:r>
              <a:rPr lang="en-US" altLang="ja-JP" sz="2400" spc="200">
                <a:solidFill>
                  <a:srgbClr val="1FB7B7"/>
                </a:solidFill>
              </a:rPr>
              <a:t>do nothing</a:t>
            </a:r>
            <a:r>
              <a:rPr lang="en-US" altLang="ja-JP" sz="2400" spc="200"/>
              <a:t> when the Opacity is </a:t>
            </a:r>
            <a:r>
              <a:rPr lang="en-US" altLang="ja-JP" sz="2400" spc="200">
                <a:solidFill>
                  <a:srgbClr val="1FB7B7"/>
                </a:solidFill>
              </a:rPr>
              <a:t>more than 0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3BD251FB-AFD5-45F5-B851-2A5C253F9CE6}"/>
              </a:ext>
            </a:extLst>
          </p:cNvPr>
          <p:cNvSpPr/>
          <p:nvPr/>
        </p:nvSpPr>
        <p:spPr>
          <a:xfrm>
            <a:off x="0" y="6489700"/>
            <a:ext cx="955589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9682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FDA237E-1A8E-4EEB-BDE2-8DBC5FF80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312706"/>
            <a:ext cx="8610600" cy="3543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A00C4DD-50A2-4EF4-BF6A-233BFA512DDD}"/>
              </a:ext>
            </a:extLst>
          </p:cNvPr>
          <p:cNvSpPr/>
          <p:nvPr/>
        </p:nvSpPr>
        <p:spPr>
          <a:xfrm>
            <a:off x="8218660" y="2962109"/>
            <a:ext cx="2149187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World Position Offset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3F0BFDF-3DD6-41E4-A6BC-C41B31C91679}"/>
              </a:ext>
            </a:extLst>
          </p:cNvPr>
          <p:cNvCxnSpPr>
            <a:cxnSpLocks/>
          </p:cNvCxnSpPr>
          <p:nvPr/>
        </p:nvCxnSpPr>
        <p:spPr>
          <a:xfrm>
            <a:off x="8247344" y="3331693"/>
            <a:ext cx="2051648" cy="0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3">
            <a:extLst>
              <a:ext uri="{FF2B5EF4-FFF2-40B4-BE49-F238E27FC236}">
                <a16:creationId xmlns:a16="http://schemas.microsoft.com/office/drawing/2014/main" id="{1E9BDD83-3176-4123-97A4-65847AE5F802}"/>
              </a:ext>
            </a:extLst>
          </p:cNvPr>
          <p:cNvSpPr txBox="1">
            <a:spLocks/>
          </p:cNvSpPr>
          <p:nvPr/>
        </p:nvSpPr>
        <p:spPr>
          <a:xfrm>
            <a:off x="226541" y="145987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So this is how it’s structured.</a:t>
            </a:r>
            <a:endParaRPr lang="ja-JP" altLang="en-US" sz="2400" spc="20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1490C17-EFD7-482B-8CD5-71AC176C5CF6}"/>
              </a:ext>
            </a:extLst>
          </p:cNvPr>
          <p:cNvSpPr/>
          <p:nvPr/>
        </p:nvSpPr>
        <p:spPr>
          <a:xfrm>
            <a:off x="2081772" y="3571062"/>
            <a:ext cx="2356413" cy="391886"/>
          </a:xfrm>
          <a:prstGeom prst="rect">
            <a:avLst/>
          </a:prstGeom>
          <a:solidFill>
            <a:srgbClr val="60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Absolute World Position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rogressBar">
            <a:extLst>
              <a:ext uri="{FF2B5EF4-FFF2-40B4-BE49-F238E27FC236}">
                <a16:creationId xmlns:a16="http://schemas.microsoft.com/office/drawing/2014/main" id="{E3D3B827-A5BA-4BDD-8E1D-B3C32D8EE1E9}"/>
              </a:ext>
            </a:extLst>
          </p:cNvPr>
          <p:cNvSpPr/>
          <p:nvPr/>
        </p:nvSpPr>
        <p:spPr>
          <a:xfrm>
            <a:off x="0" y="6489700"/>
            <a:ext cx="972064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049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025409-596E-4828-860E-07FDB70F9C54}"/>
              </a:ext>
            </a:extLst>
          </p:cNvPr>
          <p:cNvSpPr txBox="1">
            <a:spLocks/>
          </p:cNvSpPr>
          <p:nvPr/>
        </p:nvSpPr>
        <p:spPr>
          <a:xfrm>
            <a:off x="226541" y="5281735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It’s one of the techniques used in “</a:t>
            </a:r>
            <a:r>
              <a:rPr lang="en-US" altLang="ja-JP" sz="2400" spc="200">
                <a:solidFill>
                  <a:srgbClr val="1FB7B7"/>
                </a:solidFill>
              </a:rPr>
              <a:t>MONSTER HANTER WORLD</a:t>
            </a:r>
            <a:r>
              <a:rPr lang="en-US" altLang="ja-JP" sz="2400" spc="200"/>
              <a:t>.”</a:t>
            </a:r>
            <a:endParaRPr lang="ja-JP" altLang="en-US" sz="2400" spc="200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A18BAF68-43FF-4CE2-8D15-D76EF39FB00D}"/>
              </a:ext>
            </a:extLst>
          </p:cNvPr>
          <p:cNvSpPr txBox="1">
            <a:spLocks/>
          </p:cNvSpPr>
          <p:nvPr/>
        </p:nvSpPr>
        <p:spPr>
          <a:xfrm>
            <a:off x="226541" y="4566139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spc="300">
                <a:hlinkClick r:id="rId2"/>
              </a:rPr>
              <a:t>http://www.capcom.co.jp/monsterhunter/world/</a:t>
            </a:r>
            <a:endParaRPr lang="en-US" altLang="ja-JP" sz="1200" b="1" spc="300"/>
          </a:p>
          <a:p>
            <a:pPr algn="ctr"/>
            <a:r>
              <a:rPr lang="en-US" altLang="ja-JP" sz="1200" b="1" spc="300">
                <a:solidFill>
                  <a:srgbClr val="2E75B6"/>
                </a:solidFill>
              </a:rPr>
              <a:t>©CAPCOM CO., LTD. 2018 ALL RIGHTS RESERVED.</a:t>
            </a:r>
            <a:endParaRPr lang="ja-JP" altLang="en-US" sz="1200" b="1" spc="300">
              <a:solidFill>
                <a:srgbClr val="2E75B6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573FF77-BDBE-4A82-BC2F-6E41D71F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554" y="1169377"/>
            <a:ext cx="6142892" cy="3455377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sp>
        <p:nvSpPr>
          <p:cNvPr id="2" name="ProgressBar">
            <a:extLst>
              <a:ext uri="{FF2B5EF4-FFF2-40B4-BE49-F238E27FC236}">
                <a16:creationId xmlns:a16="http://schemas.microsoft.com/office/drawing/2014/main" id="{46E66F9F-628D-46E3-B2F8-324320B6E590}"/>
              </a:ext>
            </a:extLst>
          </p:cNvPr>
          <p:cNvSpPr/>
          <p:nvPr/>
        </p:nvSpPr>
        <p:spPr>
          <a:xfrm>
            <a:off x="0" y="6489700"/>
            <a:ext cx="98854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1656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FDA237E-1A8E-4EEB-BDE2-8DBC5FF80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312706"/>
            <a:ext cx="8610600" cy="3543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A00C4DD-50A2-4EF4-BF6A-233BFA512DDD}"/>
              </a:ext>
            </a:extLst>
          </p:cNvPr>
          <p:cNvSpPr/>
          <p:nvPr/>
        </p:nvSpPr>
        <p:spPr>
          <a:xfrm>
            <a:off x="8218660" y="2962109"/>
            <a:ext cx="2149187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World Position Offset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3F0BFDF-3DD6-41E4-A6BC-C41B31C91679}"/>
              </a:ext>
            </a:extLst>
          </p:cNvPr>
          <p:cNvCxnSpPr>
            <a:cxnSpLocks/>
          </p:cNvCxnSpPr>
          <p:nvPr/>
        </p:nvCxnSpPr>
        <p:spPr>
          <a:xfrm>
            <a:off x="8247344" y="3331693"/>
            <a:ext cx="2051648" cy="0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9C0FFD5-49D3-4029-934E-512D34831D21}"/>
              </a:ext>
            </a:extLst>
          </p:cNvPr>
          <p:cNvSpPr/>
          <p:nvPr/>
        </p:nvSpPr>
        <p:spPr>
          <a:xfrm>
            <a:off x="1790699" y="2299073"/>
            <a:ext cx="4204615" cy="2537374"/>
          </a:xfrm>
          <a:prstGeom prst="rect">
            <a:avLst/>
          </a:prstGeom>
          <a:noFill/>
          <a:ln w="38100">
            <a:solidFill>
              <a:srgbClr val="F42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D239D36-2877-4DD8-A0DA-5665A59D326A}"/>
              </a:ext>
            </a:extLst>
          </p:cNvPr>
          <p:cNvSpPr/>
          <p:nvPr/>
        </p:nvSpPr>
        <p:spPr>
          <a:xfrm>
            <a:off x="4438185" y="3902502"/>
            <a:ext cx="2356413" cy="2198425"/>
          </a:xfrm>
          <a:prstGeom prst="roundRect">
            <a:avLst>
              <a:gd name="adj" fmla="val 11155"/>
            </a:avLst>
          </a:prstGeom>
          <a:solidFill>
            <a:srgbClr val="202D4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7309053A-D401-4F70-B22B-D3FFE8507BBF}"/>
              </a:ext>
            </a:extLst>
          </p:cNvPr>
          <p:cNvGrpSpPr/>
          <p:nvPr/>
        </p:nvGrpSpPr>
        <p:grpSpPr>
          <a:xfrm>
            <a:off x="4779157" y="4150538"/>
            <a:ext cx="1765564" cy="1768619"/>
            <a:chOff x="4812252" y="3707233"/>
            <a:chExt cx="2563062" cy="2567497"/>
          </a:xfrm>
        </p:grpSpPr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4E538DC8-A6FC-4252-8EA4-A377D869FCBE}"/>
                </a:ext>
              </a:extLst>
            </p:cNvPr>
            <p:cNvSpPr/>
            <p:nvPr/>
          </p:nvSpPr>
          <p:spPr>
            <a:xfrm>
              <a:off x="5889994" y="4784975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96DEF609-D7EF-4D56-90C7-5422DE45D7CF}"/>
                </a:ext>
              </a:extLst>
            </p:cNvPr>
            <p:cNvSpPr/>
            <p:nvPr/>
          </p:nvSpPr>
          <p:spPr>
            <a:xfrm>
              <a:off x="5018258" y="3913239"/>
              <a:ext cx="2155485" cy="215548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>
              <a:extLst>
                <a:ext uri="{FF2B5EF4-FFF2-40B4-BE49-F238E27FC236}">
                  <a16:creationId xmlns:a16="http://schemas.microsoft.com/office/drawing/2014/main" id="{924B11D1-6921-458C-87E9-AE8EB034A544}"/>
                </a:ext>
              </a:extLst>
            </p:cNvPr>
            <p:cNvSpPr/>
            <p:nvPr/>
          </p:nvSpPr>
          <p:spPr>
            <a:xfrm>
              <a:off x="4812252" y="3707233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5C1428EC-CB0B-4A0A-A504-6F42B7DCF9AA}"/>
                </a:ext>
              </a:extLst>
            </p:cNvPr>
            <p:cNvSpPr/>
            <p:nvPr/>
          </p:nvSpPr>
          <p:spPr>
            <a:xfrm>
              <a:off x="4812252" y="5862718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DA6AF53A-DCBC-46FC-B238-F6307876C403}"/>
                </a:ext>
              </a:extLst>
            </p:cNvPr>
            <p:cNvSpPr/>
            <p:nvPr/>
          </p:nvSpPr>
          <p:spPr>
            <a:xfrm>
              <a:off x="6963302" y="3707233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FAA3FD7F-CDDF-43FC-87CE-9BCED1DC90AA}"/>
                </a:ext>
              </a:extLst>
            </p:cNvPr>
            <p:cNvSpPr/>
            <p:nvPr/>
          </p:nvSpPr>
          <p:spPr>
            <a:xfrm>
              <a:off x="6963302" y="5862718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矢印: 下 17">
              <a:extLst>
                <a:ext uri="{FF2B5EF4-FFF2-40B4-BE49-F238E27FC236}">
                  <a16:creationId xmlns:a16="http://schemas.microsoft.com/office/drawing/2014/main" id="{8D13C3C3-6250-4244-9941-4F6A1CFAF775}"/>
                </a:ext>
              </a:extLst>
            </p:cNvPr>
            <p:cNvSpPr/>
            <p:nvPr/>
          </p:nvSpPr>
          <p:spPr>
            <a:xfrm rot="18900000">
              <a:off x="5396402" y="3851535"/>
              <a:ext cx="302557" cy="1151777"/>
            </a:xfrm>
            <a:prstGeom prst="downArrow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矢印: 下 18">
              <a:extLst>
                <a:ext uri="{FF2B5EF4-FFF2-40B4-BE49-F238E27FC236}">
                  <a16:creationId xmlns:a16="http://schemas.microsoft.com/office/drawing/2014/main" id="{622AC2EE-E0F8-4082-8669-B163E7764A97}"/>
                </a:ext>
              </a:extLst>
            </p:cNvPr>
            <p:cNvSpPr/>
            <p:nvPr/>
          </p:nvSpPr>
          <p:spPr>
            <a:xfrm rot="2700000">
              <a:off x="6503845" y="3851536"/>
              <a:ext cx="302557" cy="1151777"/>
            </a:xfrm>
            <a:prstGeom prst="downArrow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矢印: 下 19">
              <a:extLst>
                <a:ext uri="{FF2B5EF4-FFF2-40B4-BE49-F238E27FC236}">
                  <a16:creationId xmlns:a16="http://schemas.microsoft.com/office/drawing/2014/main" id="{1DD47E33-0281-4D1C-AE69-719AA4302BC4}"/>
                </a:ext>
              </a:extLst>
            </p:cNvPr>
            <p:cNvSpPr/>
            <p:nvPr/>
          </p:nvSpPr>
          <p:spPr>
            <a:xfrm rot="2700000" flipV="1">
              <a:off x="5396402" y="4977638"/>
              <a:ext cx="302557" cy="1151777"/>
            </a:xfrm>
            <a:prstGeom prst="downArrow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矢印: 下 20">
              <a:extLst>
                <a:ext uri="{FF2B5EF4-FFF2-40B4-BE49-F238E27FC236}">
                  <a16:creationId xmlns:a16="http://schemas.microsoft.com/office/drawing/2014/main" id="{28FE3127-FEA1-4008-8985-38799B720449}"/>
                </a:ext>
              </a:extLst>
            </p:cNvPr>
            <p:cNvSpPr/>
            <p:nvPr/>
          </p:nvSpPr>
          <p:spPr>
            <a:xfrm rot="18900000" flipV="1">
              <a:off x="6503845" y="4977639"/>
              <a:ext cx="302557" cy="1151777"/>
            </a:xfrm>
            <a:prstGeom prst="downArrow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テキスト プレースホルダー 3">
            <a:extLst>
              <a:ext uri="{FF2B5EF4-FFF2-40B4-BE49-F238E27FC236}">
                <a16:creationId xmlns:a16="http://schemas.microsoft.com/office/drawing/2014/main" id="{DF845C55-5B96-4947-9EFA-23BC33A5BC73}"/>
              </a:ext>
            </a:extLst>
          </p:cNvPr>
          <p:cNvSpPr txBox="1">
            <a:spLocks/>
          </p:cNvSpPr>
          <p:nvPr/>
        </p:nvSpPr>
        <p:spPr>
          <a:xfrm>
            <a:off x="226541" y="145987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>
                <a:solidFill>
                  <a:srgbClr val="1FB7B7"/>
                </a:solidFill>
              </a:rPr>
              <a:t>Get</a:t>
            </a:r>
            <a:r>
              <a:rPr lang="en-US" altLang="ja-JP" sz="2400" spc="200"/>
              <a:t> the vector from each vertex to the center of the particle.</a:t>
            </a:r>
            <a:endParaRPr lang="ja-JP" altLang="en-US" sz="2400" spc="20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803254E-54DB-450F-BBE3-3A9DCF781223}"/>
              </a:ext>
            </a:extLst>
          </p:cNvPr>
          <p:cNvSpPr/>
          <p:nvPr/>
        </p:nvSpPr>
        <p:spPr>
          <a:xfrm>
            <a:off x="2081772" y="3571062"/>
            <a:ext cx="2356413" cy="391886"/>
          </a:xfrm>
          <a:prstGeom prst="rect">
            <a:avLst/>
          </a:prstGeom>
          <a:solidFill>
            <a:srgbClr val="60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Absolute World Position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rogressBar">
            <a:extLst>
              <a:ext uri="{FF2B5EF4-FFF2-40B4-BE49-F238E27FC236}">
                <a16:creationId xmlns:a16="http://schemas.microsoft.com/office/drawing/2014/main" id="{A500420C-C961-4624-AC4B-A1E5B6FC53E6}"/>
              </a:ext>
            </a:extLst>
          </p:cNvPr>
          <p:cNvSpPr/>
          <p:nvPr/>
        </p:nvSpPr>
        <p:spPr>
          <a:xfrm>
            <a:off x="0" y="6489700"/>
            <a:ext cx="988540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508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9EDD51E9-7AA5-45E7-A2C1-A3531AE26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222" y="3429000"/>
            <a:ext cx="3487556" cy="18190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B9FDCB7-F91A-4F04-9F0C-D2416971513A}"/>
              </a:ext>
            </a:extLst>
          </p:cNvPr>
          <p:cNvSpPr txBox="1">
            <a:spLocks/>
          </p:cNvSpPr>
          <p:nvPr/>
        </p:nvSpPr>
        <p:spPr>
          <a:xfrm>
            <a:off x="226541" y="2071437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“</a:t>
            </a:r>
            <a:r>
              <a:rPr lang="en-US" altLang="ja-JP" sz="2400" spc="200">
                <a:solidFill>
                  <a:srgbClr val="1FB7B7"/>
                </a:solidFill>
              </a:rPr>
              <a:t>Absolute World Position</a:t>
            </a:r>
            <a:r>
              <a:rPr lang="en-US" altLang="ja-JP" sz="2400" spc="200"/>
              <a:t>” is processed </a:t>
            </a:r>
            <a:r>
              <a:rPr lang="en-US" altLang="ja-JP" sz="2400" spc="200">
                <a:solidFill>
                  <a:srgbClr val="1FB7B7"/>
                </a:solidFill>
              </a:rPr>
              <a:t>per vertex</a:t>
            </a:r>
          </a:p>
          <a:p>
            <a:r>
              <a:rPr lang="en-US" altLang="ja-JP" sz="2400" spc="200"/>
              <a:t>when used in the </a:t>
            </a:r>
            <a:r>
              <a:rPr lang="en-US" altLang="ja-JP" sz="2400" spc="200">
                <a:solidFill>
                  <a:srgbClr val="1FB7B7"/>
                </a:solidFill>
              </a:rPr>
              <a:t>vertex shader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D59134D-2AB3-4E8D-87A3-16623A07B99C}"/>
              </a:ext>
            </a:extLst>
          </p:cNvPr>
          <p:cNvSpPr/>
          <p:nvPr/>
        </p:nvSpPr>
        <p:spPr>
          <a:xfrm>
            <a:off x="4635401" y="3689724"/>
            <a:ext cx="2624043" cy="419704"/>
          </a:xfrm>
          <a:prstGeom prst="rect">
            <a:avLst/>
          </a:prstGeom>
          <a:solidFill>
            <a:srgbClr val="60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>
                <a:latin typeface="Arial" panose="020B0604020202020204" pitchFamily="34" charset="0"/>
                <a:cs typeface="Arial" panose="020B0604020202020204" pitchFamily="34" charset="0"/>
              </a:rPr>
              <a:t>Absolute World Position</a:t>
            </a:r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rogressBar">
            <a:extLst>
              <a:ext uri="{FF2B5EF4-FFF2-40B4-BE49-F238E27FC236}">
                <a16:creationId xmlns:a16="http://schemas.microsoft.com/office/drawing/2014/main" id="{985832CC-353C-490F-9492-17BC1D48C6B3}"/>
              </a:ext>
            </a:extLst>
          </p:cNvPr>
          <p:cNvSpPr/>
          <p:nvPr/>
        </p:nvSpPr>
        <p:spPr>
          <a:xfrm>
            <a:off x="0" y="6489700"/>
            <a:ext cx="1005016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7105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How do we process </a:t>
            </a:r>
            <a:r>
              <a:rPr lang="en-US" altLang="ja-JP" sz="2400" spc="200">
                <a:solidFill>
                  <a:srgbClr val="1FB7B7"/>
                </a:solidFill>
              </a:rPr>
              <a:t>only</a:t>
            </a:r>
            <a:r>
              <a:rPr lang="en-US" altLang="ja-JP" sz="2400" spc="200"/>
              <a:t> when Opacity is </a:t>
            </a:r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?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73CC871F-5168-4EE9-87C0-5BDF4F485874}"/>
              </a:ext>
            </a:extLst>
          </p:cNvPr>
          <p:cNvSpPr/>
          <p:nvPr/>
        </p:nvSpPr>
        <p:spPr>
          <a:xfrm>
            <a:off x="0" y="6489700"/>
            <a:ext cx="1021491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0484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08A61DE-1F4C-4D18-B988-91BEE2FA3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14" y="2312706"/>
            <a:ext cx="9215573" cy="3792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EA2E8D2F-92B3-4B45-8746-F158A557BC0F}"/>
              </a:ext>
            </a:extLst>
          </p:cNvPr>
          <p:cNvSpPr/>
          <p:nvPr/>
        </p:nvSpPr>
        <p:spPr>
          <a:xfrm>
            <a:off x="267630" y="5183002"/>
            <a:ext cx="3546088" cy="759824"/>
          </a:xfrm>
          <a:prstGeom prst="wedgeRoundRectCallout">
            <a:avLst>
              <a:gd name="adj1" fmla="val 58321"/>
              <a:gd name="adj2" fmla="val 22770"/>
              <a:gd name="adj3" fmla="val 16667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a value between 0 and 1</a:t>
            </a:r>
            <a:endParaRPr kumimoji="1" lang="ja-JP" altLang="en-US" sz="2200" b="1">
              <a:solidFill>
                <a:srgbClr val="F42914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608D5E3-0DAD-476F-8029-8880E22CB315}"/>
              </a:ext>
            </a:extLst>
          </p:cNvPr>
          <p:cNvSpPr/>
          <p:nvPr/>
        </p:nvSpPr>
        <p:spPr>
          <a:xfrm>
            <a:off x="4076254" y="4938220"/>
            <a:ext cx="1602673" cy="1169030"/>
          </a:xfrm>
          <a:prstGeom prst="rect">
            <a:avLst/>
          </a:prstGeom>
          <a:noFill/>
          <a:ln w="38100">
            <a:solidFill>
              <a:srgbClr val="F42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3">
            <a:extLst>
              <a:ext uri="{FF2B5EF4-FFF2-40B4-BE49-F238E27FC236}">
                <a16:creationId xmlns:a16="http://schemas.microsoft.com/office/drawing/2014/main" id="{97EAC576-D03A-4159-938C-41DBF4A1A3FA}"/>
              </a:ext>
            </a:extLst>
          </p:cNvPr>
          <p:cNvSpPr txBox="1">
            <a:spLocks/>
          </p:cNvSpPr>
          <p:nvPr/>
        </p:nvSpPr>
        <p:spPr>
          <a:xfrm>
            <a:off x="226541" y="132606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There is a way to use “</a:t>
            </a:r>
            <a:r>
              <a:rPr lang="en-US" altLang="ja-JP" sz="2400" spc="200">
                <a:solidFill>
                  <a:srgbClr val="1FB7B7"/>
                </a:solidFill>
              </a:rPr>
              <a:t>Sign</a:t>
            </a:r>
            <a:r>
              <a:rPr lang="en-US" altLang="ja-JP" sz="2400" spc="200"/>
              <a:t>” without using “</a:t>
            </a:r>
            <a:r>
              <a:rPr lang="en-US" altLang="ja-JP" sz="2400" spc="200">
                <a:solidFill>
                  <a:srgbClr val="1FB7B7"/>
                </a:solidFill>
              </a:rPr>
              <a:t>If</a:t>
            </a:r>
            <a:r>
              <a:rPr lang="en-US" altLang="ja-JP" sz="2400" spc="200"/>
              <a:t>.”</a:t>
            </a:r>
            <a:endParaRPr lang="ja-JP" altLang="en-US" sz="2400" spc="200"/>
          </a:p>
        </p:txBody>
      </p:sp>
      <p:sp>
        <p:nvSpPr>
          <p:cNvPr id="11" name="ProgressBar">
            <a:extLst>
              <a:ext uri="{FF2B5EF4-FFF2-40B4-BE49-F238E27FC236}">
                <a16:creationId xmlns:a16="http://schemas.microsoft.com/office/drawing/2014/main" id="{FFF6678B-5F14-4715-8811-2882652ECA4F}"/>
              </a:ext>
            </a:extLst>
          </p:cNvPr>
          <p:cNvSpPr/>
          <p:nvPr/>
        </p:nvSpPr>
        <p:spPr>
          <a:xfrm>
            <a:off x="0" y="6489700"/>
            <a:ext cx="1037967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4306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252575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“</a:t>
            </a:r>
            <a:r>
              <a:rPr lang="en-US" altLang="ja-JP" sz="2400" spc="200">
                <a:solidFill>
                  <a:srgbClr val="1FB7B7"/>
                </a:solidFill>
              </a:rPr>
              <a:t>Sign</a:t>
            </a:r>
            <a:r>
              <a:rPr lang="en-US" altLang="ja-JP" sz="2400" spc="200"/>
              <a:t>” returns...</a:t>
            </a:r>
          </a:p>
          <a:p>
            <a:r>
              <a:rPr lang="en-US" altLang="ja-JP" sz="2400" spc="200">
                <a:solidFill>
                  <a:srgbClr val="1FB7B7"/>
                </a:solidFill>
              </a:rPr>
              <a:t> -1</a:t>
            </a:r>
            <a:r>
              <a:rPr lang="en-US" altLang="ja-JP" sz="2400" spc="200"/>
              <a:t> when it receives a </a:t>
            </a:r>
            <a:r>
              <a:rPr lang="en-US" altLang="ja-JP" sz="2400" spc="200">
                <a:solidFill>
                  <a:srgbClr val="1FB7B7"/>
                </a:solidFill>
              </a:rPr>
              <a:t>negative</a:t>
            </a:r>
            <a:r>
              <a:rPr lang="en-US" altLang="ja-JP" sz="2400" spc="200"/>
              <a:t> value,</a:t>
            </a:r>
          </a:p>
          <a:p>
            <a:r>
              <a:rPr lang="en-US" altLang="ja-JP" sz="2400" spc="200">
                <a:solidFill>
                  <a:srgbClr val="1FB7B7"/>
                </a:solidFill>
              </a:rPr>
              <a:t>1</a:t>
            </a:r>
            <a:r>
              <a:rPr lang="en-US" altLang="ja-JP" sz="2400" spc="200"/>
              <a:t> when it receives a </a:t>
            </a:r>
            <a:r>
              <a:rPr lang="en-US" altLang="ja-JP" sz="2400" spc="200">
                <a:solidFill>
                  <a:srgbClr val="1FB7B7"/>
                </a:solidFill>
              </a:rPr>
              <a:t>positive</a:t>
            </a:r>
            <a:r>
              <a:rPr lang="en-US" altLang="ja-JP" sz="2400" spc="200"/>
              <a:t> value, and</a:t>
            </a:r>
          </a:p>
          <a:p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 when it receives a value of </a:t>
            </a:r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AD03706-AF2D-4AA1-9EBC-B41543CF2072}"/>
              </a:ext>
            </a:extLst>
          </p:cNvPr>
          <p:cNvSpPr txBox="1"/>
          <p:nvPr/>
        </p:nvSpPr>
        <p:spPr>
          <a:xfrm>
            <a:off x="0" y="4447840"/>
            <a:ext cx="12191999" cy="6835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ja-JP" spc="300">
                <a:solidFill>
                  <a:srgbClr val="2E75B6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Wataru Ikeda of Naughty Dog also spoke at CEDEC2018.</a:t>
            </a:r>
          </a:p>
          <a:p>
            <a:pPr algn="ctr">
              <a:lnSpc>
                <a:spcPts val="2400"/>
              </a:lnSpc>
            </a:pPr>
            <a:r>
              <a:rPr lang="en-US" altLang="ja-JP" spc="3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  <a:hlinkClick r:id="rId2"/>
              </a:rPr>
              <a:t>https://cedil.cesa.or.jp/cedil_sessions/view/1832</a:t>
            </a:r>
            <a:endParaRPr kumimoji="1" lang="ja-JP" altLang="en-US" spc="3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EC0F1F4B-6205-48D5-B51A-9D326793C117}"/>
              </a:ext>
            </a:extLst>
          </p:cNvPr>
          <p:cNvSpPr/>
          <p:nvPr/>
        </p:nvSpPr>
        <p:spPr>
          <a:xfrm>
            <a:off x="0" y="6489700"/>
            <a:ext cx="1054443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5018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1E1AAECC-0F50-4EF8-9822-A88C4AA3A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278" y="2814431"/>
            <a:ext cx="6774815" cy="33701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8BFF9156-F3FE-40FA-B915-83567E1E9BA8}"/>
              </a:ext>
            </a:extLst>
          </p:cNvPr>
          <p:cNvSpPr/>
          <p:nvPr/>
        </p:nvSpPr>
        <p:spPr>
          <a:xfrm>
            <a:off x="7712064" y="5174347"/>
            <a:ext cx="2136055" cy="759825"/>
          </a:xfrm>
          <a:prstGeom prst="wedgeRoundRectCallout">
            <a:avLst>
              <a:gd name="adj1" fmla="val -59326"/>
              <a:gd name="adj2" fmla="val -37270"/>
              <a:gd name="adj3" fmla="val 16667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0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r>
              <a:rPr lang="ja-JP" altLang="en-US" sz="30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altLang="ja-JP" sz="30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or 1</a:t>
            </a:r>
            <a:endParaRPr kumimoji="1" lang="ja-JP" altLang="en-US" sz="3000" b="1">
              <a:solidFill>
                <a:srgbClr val="F42914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6889C36-119A-4152-97A1-95EE430A73EB}"/>
              </a:ext>
            </a:extLst>
          </p:cNvPr>
          <p:cNvSpPr/>
          <p:nvPr/>
        </p:nvSpPr>
        <p:spPr>
          <a:xfrm>
            <a:off x="4416945" y="2968691"/>
            <a:ext cx="3350874" cy="759825"/>
          </a:xfrm>
          <a:prstGeom prst="wedgeRoundRectCallout">
            <a:avLst>
              <a:gd name="adj1" fmla="val 88850"/>
              <a:gd name="adj2" fmla="val 41049"/>
              <a:gd name="adj3" fmla="val 16667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Processing at </a:t>
            </a:r>
            <a:r>
              <a:rPr lang="en-US" altLang="ja-JP" sz="2800" b="1">
                <a:solidFill>
                  <a:srgbClr val="1FB7B7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endParaRPr kumimoji="1" lang="ja-JP" altLang="en-US" sz="2800" b="1">
              <a:solidFill>
                <a:srgbClr val="1FB7B7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35E197D3-67BA-40B6-841E-28C28D66C916}"/>
              </a:ext>
            </a:extLst>
          </p:cNvPr>
          <p:cNvSpPr/>
          <p:nvPr/>
        </p:nvSpPr>
        <p:spPr>
          <a:xfrm>
            <a:off x="4416945" y="3934166"/>
            <a:ext cx="3350874" cy="759825"/>
          </a:xfrm>
          <a:prstGeom prst="wedgeRoundRectCallout">
            <a:avLst>
              <a:gd name="adj1" fmla="val 88850"/>
              <a:gd name="adj2" fmla="val -21988"/>
              <a:gd name="adj3" fmla="val 16667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Processing at 1</a:t>
            </a:r>
            <a:endParaRPr kumimoji="1" lang="ja-JP" altLang="en-US" sz="2800" b="1">
              <a:solidFill>
                <a:srgbClr val="F42914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7F836A47-4C5A-4F22-AADF-9709FE60CF4C}"/>
              </a:ext>
            </a:extLst>
          </p:cNvPr>
          <p:cNvSpPr/>
          <p:nvPr/>
        </p:nvSpPr>
        <p:spPr>
          <a:xfrm>
            <a:off x="267629" y="5183002"/>
            <a:ext cx="4438185" cy="759824"/>
          </a:xfrm>
          <a:prstGeom prst="wedgeRoundRectCallout">
            <a:avLst>
              <a:gd name="adj1" fmla="val 58321"/>
              <a:gd name="adj2" fmla="val 22770"/>
              <a:gd name="adj3" fmla="val 16667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a value between 0 and 1</a:t>
            </a:r>
            <a:endParaRPr kumimoji="1" lang="ja-JP" altLang="en-US" sz="2800" b="1">
              <a:solidFill>
                <a:srgbClr val="F42914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ED9A45E2-3605-47F9-9573-A3803FED6BD9}"/>
              </a:ext>
            </a:extLst>
          </p:cNvPr>
          <p:cNvSpPr txBox="1">
            <a:spLocks/>
          </p:cNvSpPr>
          <p:nvPr/>
        </p:nvSpPr>
        <p:spPr>
          <a:xfrm>
            <a:off x="226541" y="1573935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The process of </a:t>
            </a:r>
            <a:r>
              <a:rPr lang="en-US" altLang="ja-JP" sz="2400" spc="200">
                <a:solidFill>
                  <a:srgbClr val="1FB7B7"/>
                </a:solidFill>
              </a:rPr>
              <a:t>A</a:t>
            </a:r>
            <a:r>
              <a:rPr lang="en-US" altLang="ja-JP" sz="2400" spc="200"/>
              <a:t> in “</a:t>
            </a:r>
            <a:r>
              <a:rPr lang="en-US" altLang="ja-JP" sz="2400" spc="200">
                <a:solidFill>
                  <a:srgbClr val="1FB7B7"/>
                </a:solidFill>
              </a:rPr>
              <a:t>Lerp</a:t>
            </a:r>
            <a:r>
              <a:rPr lang="en-US" altLang="ja-JP" sz="2400" spc="200"/>
              <a:t>” is executed only when</a:t>
            </a:r>
          </a:p>
          <a:p>
            <a:r>
              <a:rPr lang="en-US" altLang="ja-JP" sz="2400" spc="200"/>
              <a:t>the value of </a:t>
            </a:r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 is inputed into “</a:t>
            </a:r>
            <a:r>
              <a:rPr lang="en-US" altLang="ja-JP" sz="2400" spc="200">
                <a:solidFill>
                  <a:srgbClr val="1FB7B7"/>
                </a:solidFill>
              </a:rPr>
              <a:t>Sign</a:t>
            </a:r>
            <a:r>
              <a:rPr lang="en-US" altLang="ja-JP" sz="2400" spc="200"/>
              <a:t>.”</a:t>
            </a:r>
            <a:endParaRPr lang="ja-JP" altLang="en-US" sz="2400" spc="200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D7FD5A56-33D8-4651-8465-663CD319CC0A}"/>
              </a:ext>
            </a:extLst>
          </p:cNvPr>
          <p:cNvSpPr/>
          <p:nvPr/>
        </p:nvSpPr>
        <p:spPr>
          <a:xfrm>
            <a:off x="0" y="6489700"/>
            <a:ext cx="1070918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17972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7A20F91-E5EF-4D26-9257-3CE3FB096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658" y="1220049"/>
            <a:ext cx="6610684" cy="4277502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7BB5BC0-5643-4350-A135-E66871E0D6F7}"/>
              </a:ext>
            </a:extLst>
          </p:cNvPr>
          <p:cNvSpPr/>
          <p:nvPr/>
        </p:nvSpPr>
        <p:spPr>
          <a:xfrm>
            <a:off x="0" y="5137813"/>
            <a:ext cx="12192000" cy="11907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円形 8">
            <a:extLst>
              <a:ext uri="{FF2B5EF4-FFF2-40B4-BE49-F238E27FC236}">
                <a16:creationId xmlns:a16="http://schemas.microsoft.com/office/drawing/2014/main" id="{8A96ECE0-8C69-4152-B403-97BB23E24158}"/>
              </a:ext>
            </a:extLst>
          </p:cNvPr>
          <p:cNvSpPr/>
          <p:nvPr/>
        </p:nvSpPr>
        <p:spPr>
          <a:xfrm>
            <a:off x="8636476" y="985733"/>
            <a:ext cx="1886866" cy="1017879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Done!</a:t>
            </a:r>
            <a:endParaRPr kumimoji="1" lang="ja-JP" altLang="en-US" sz="105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3" name="テキスト プレースホルダー 3">
            <a:extLst>
              <a:ext uri="{FF2B5EF4-FFF2-40B4-BE49-F238E27FC236}">
                <a16:creationId xmlns:a16="http://schemas.microsoft.com/office/drawing/2014/main" id="{CF6A4922-AC84-4C1F-8543-8FBACF1D375B}"/>
              </a:ext>
            </a:extLst>
          </p:cNvPr>
          <p:cNvSpPr txBox="1">
            <a:spLocks/>
          </p:cNvSpPr>
          <p:nvPr/>
        </p:nvSpPr>
        <p:spPr>
          <a:xfrm>
            <a:off x="226541" y="5275995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ja-JP" sz="2400" spc="200">
                <a:solidFill>
                  <a:srgbClr val="92D050"/>
                </a:solidFill>
              </a:rPr>
              <a:t>(You can view the video in a slideshow.)</a:t>
            </a:r>
            <a:endParaRPr lang="ja-JP" altLang="en-US" sz="2400" spc="200">
              <a:solidFill>
                <a:srgbClr val="92D050"/>
              </a:solidFill>
            </a:endParaRPr>
          </a:p>
        </p:txBody>
      </p:sp>
      <p:sp>
        <p:nvSpPr>
          <p:cNvPr id="16" name="ProgressBar">
            <a:extLst>
              <a:ext uri="{FF2B5EF4-FFF2-40B4-BE49-F238E27FC236}">
                <a16:creationId xmlns:a16="http://schemas.microsoft.com/office/drawing/2014/main" id="{438917E9-9762-4357-80DC-051624F287B3}"/>
              </a:ext>
            </a:extLst>
          </p:cNvPr>
          <p:cNvSpPr/>
          <p:nvPr/>
        </p:nvSpPr>
        <p:spPr>
          <a:xfrm>
            <a:off x="0" y="6489700"/>
            <a:ext cx="1087394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9794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9AA5C7E9-2D9E-4D82-83FB-D99A46682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129"/>
            <a:ext cx="12192000" cy="46512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F518B88-E888-4489-902C-1795A1E1964D}"/>
              </a:ext>
            </a:extLst>
          </p:cNvPr>
          <p:cNvSpPr txBox="1">
            <a:spLocks/>
          </p:cNvSpPr>
          <p:nvPr/>
        </p:nvSpPr>
        <p:spPr>
          <a:xfrm>
            <a:off x="226541" y="855354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The structure is pretty simple, right?</a:t>
            </a:r>
            <a:endParaRPr lang="ja-JP" altLang="en-US" sz="2400" spc="2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F20B126-B60F-46DF-9830-1FC1514F847A}"/>
              </a:ext>
            </a:extLst>
          </p:cNvPr>
          <p:cNvSpPr/>
          <p:nvPr/>
        </p:nvSpPr>
        <p:spPr>
          <a:xfrm>
            <a:off x="8143874" y="5055289"/>
            <a:ext cx="1617135" cy="278761"/>
          </a:xfrm>
          <a:prstGeom prst="rect">
            <a:avLst/>
          </a:prstGeom>
          <a:solidFill>
            <a:srgbClr val="60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50">
                <a:latin typeface="Arial" panose="020B0604020202020204" pitchFamily="34" charset="0"/>
                <a:cs typeface="Arial" panose="020B0604020202020204" pitchFamily="34" charset="0"/>
              </a:rPr>
              <a:t>Absolute World Position</a:t>
            </a:r>
            <a:endParaRPr kumimoji="1" lang="ja-JP" alt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rogressBar">
            <a:extLst>
              <a:ext uri="{FF2B5EF4-FFF2-40B4-BE49-F238E27FC236}">
                <a16:creationId xmlns:a16="http://schemas.microsoft.com/office/drawing/2014/main" id="{9CD9CB62-6439-4482-AA46-842994A997E5}"/>
              </a:ext>
            </a:extLst>
          </p:cNvPr>
          <p:cNvSpPr/>
          <p:nvPr/>
        </p:nvSpPr>
        <p:spPr>
          <a:xfrm>
            <a:off x="0" y="6489700"/>
            <a:ext cx="1103870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0614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Also, adding a “</a:t>
            </a:r>
            <a:r>
              <a:rPr lang="en-US" altLang="ja-JP" sz="2400" spc="200">
                <a:solidFill>
                  <a:srgbClr val="1FB7B7"/>
                </a:solidFill>
              </a:rPr>
              <a:t>Camera Fade</a:t>
            </a:r>
            <a:r>
              <a:rPr lang="en-US" altLang="ja-JP" sz="2400" spc="200"/>
              <a:t>” would be better.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7A57C0B0-B4A8-4101-88CE-9601102AEC2F}"/>
              </a:ext>
            </a:extLst>
          </p:cNvPr>
          <p:cNvSpPr/>
          <p:nvPr/>
        </p:nvSpPr>
        <p:spPr>
          <a:xfrm>
            <a:off x="0" y="6489700"/>
            <a:ext cx="1120346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5413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D043475-0D57-4D78-95BD-96D618571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090" y="3429000"/>
            <a:ext cx="4757821" cy="21038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B9877034-B9D9-469F-AC7C-87F91D8BCAEA}"/>
              </a:ext>
            </a:extLst>
          </p:cNvPr>
          <p:cNvSpPr txBox="1">
            <a:spLocks/>
          </p:cNvSpPr>
          <p:nvPr/>
        </p:nvSpPr>
        <p:spPr>
          <a:xfrm>
            <a:off x="226541" y="2071437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If the particle fade can be </a:t>
            </a:r>
            <a:r>
              <a:rPr lang="en-US" altLang="ja-JP" sz="2400" spc="200">
                <a:solidFill>
                  <a:srgbClr val="1FB7B7"/>
                </a:solidFill>
              </a:rPr>
              <a:t>per vertex</a:t>
            </a:r>
            <a:r>
              <a:rPr lang="en-US" altLang="ja-JP" sz="2400" spc="200"/>
              <a:t>,</a:t>
            </a:r>
          </a:p>
          <a:p>
            <a:r>
              <a:rPr lang="en-US" altLang="ja-JP" sz="2400" spc="200"/>
              <a:t>you could use “</a:t>
            </a:r>
            <a:r>
              <a:rPr lang="en-US" altLang="ja-JP" sz="2400" spc="200">
                <a:solidFill>
                  <a:srgbClr val="1FB7B7"/>
                </a:solidFill>
              </a:rPr>
              <a:t>VertexInterpolator</a:t>
            </a:r>
            <a:r>
              <a:rPr lang="en-US" altLang="ja-JP" sz="2400" spc="200"/>
              <a:t>” to reduce the drawing load.</a:t>
            </a:r>
            <a:endParaRPr lang="ja-JP" altLang="en-US" sz="2400" spc="200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F2FC3B3D-780A-4B0C-907F-11AC22F1F52E}"/>
              </a:ext>
            </a:extLst>
          </p:cNvPr>
          <p:cNvSpPr/>
          <p:nvPr/>
        </p:nvSpPr>
        <p:spPr>
          <a:xfrm>
            <a:off x="0" y="6489700"/>
            <a:ext cx="1136821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247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025409-596E-4828-860E-07FDB70F9C54}"/>
              </a:ext>
            </a:extLst>
          </p:cNvPr>
          <p:cNvSpPr txBox="1">
            <a:spLocks/>
          </p:cNvSpPr>
          <p:nvPr/>
        </p:nvSpPr>
        <p:spPr>
          <a:xfrm>
            <a:off x="226540" y="520303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It was featured in “</a:t>
            </a:r>
            <a:r>
              <a:rPr lang="en-US" altLang="ja-JP" sz="2400" spc="200">
                <a:solidFill>
                  <a:srgbClr val="1FB7B7"/>
                </a:solidFill>
              </a:rPr>
              <a:t>CGWORLD</a:t>
            </a:r>
            <a:r>
              <a:rPr lang="en-US" altLang="ja-JP" sz="2400" spc="200"/>
              <a:t>,” the only CG-related</a:t>
            </a:r>
          </a:p>
          <a:p>
            <a:pPr algn="ctr"/>
            <a:r>
              <a:rPr lang="en-US" altLang="ja-JP" sz="2400" spc="200"/>
              <a:t> monthly magazine in Japan, and at “</a:t>
            </a:r>
            <a:r>
              <a:rPr lang="en-US" altLang="ja-JP" sz="2400" spc="200">
                <a:solidFill>
                  <a:srgbClr val="1FB7B7"/>
                </a:solidFill>
              </a:rPr>
              <a:t>CEDEC</a:t>
            </a:r>
            <a:r>
              <a:rPr lang="en-US" altLang="ja-JP" sz="2400" spc="200"/>
              <a:t>,”</a:t>
            </a:r>
          </a:p>
          <a:p>
            <a:pPr algn="ctr"/>
            <a:r>
              <a:rPr lang="en-US" altLang="ja-JP" sz="2400" spc="200"/>
              <a:t>largest game developer’s conference in Japan.</a:t>
            </a:r>
            <a:endParaRPr lang="ja-JP" altLang="en-US" sz="2400" spc="20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457941F-F4B6-4735-9805-76FEFE1D23A2}"/>
              </a:ext>
            </a:extLst>
          </p:cNvPr>
          <p:cNvGrpSpPr/>
          <p:nvPr/>
        </p:nvGrpSpPr>
        <p:grpSpPr>
          <a:xfrm>
            <a:off x="667550" y="1124246"/>
            <a:ext cx="4708874" cy="3950334"/>
            <a:chOff x="745607" y="1124246"/>
            <a:chExt cx="4708874" cy="3950334"/>
          </a:xfrm>
        </p:grpSpPr>
        <p:sp>
          <p:nvSpPr>
            <p:cNvPr id="5" name="テキスト プレースホルダー 3">
              <a:extLst>
                <a:ext uri="{FF2B5EF4-FFF2-40B4-BE49-F238E27FC236}">
                  <a16:creationId xmlns:a16="http://schemas.microsoft.com/office/drawing/2014/main" id="{57A2A5F9-97B3-425A-931D-ED0CFC991131}"/>
                </a:ext>
              </a:extLst>
            </p:cNvPr>
            <p:cNvSpPr txBox="1">
              <a:spLocks/>
            </p:cNvSpPr>
            <p:nvPr/>
          </p:nvSpPr>
          <p:spPr>
            <a:xfrm>
              <a:off x="745607" y="4160180"/>
              <a:ext cx="4708874" cy="9144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sz="2000" kern="1200" spc="400" baseline="0">
                  <a:solidFill>
                    <a:schemeClr val="bg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200" b="1" spc="300">
                  <a:hlinkClick r:id="rId2"/>
                </a:rPr>
                <a:t>https://cgworld.jp/</a:t>
              </a:r>
              <a:endParaRPr lang="ja-JP" altLang="en-US" sz="1200" b="1" spc="300">
                <a:solidFill>
                  <a:srgbClr val="2E75B6"/>
                </a:solidFill>
              </a:endParaRPr>
            </a:p>
          </p:txBody>
        </p:sp>
        <p:pic>
          <p:nvPicPr>
            <p:cNvPr id="1026" name="Picture 2" descr="CGWORLD vol.265（2020年9月号）、8月7日（金）発売！　メイン特集はトップアーティストのBlender活用事例＆ワンランク上の建築ビジュアライゼーション！">
              <a:extLst>
                <a:ext uri="{FF2B5EF4-FFF2-40B4-BE49-F238E27FC236}">
                  <a16:creationId xmlns:a16="http://schemas.microsoft.com/office/drawing/2014/main" id="{85C32E5A-23C4-4471-BB83-32A34E10F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133" y="1124246"/>
              <a:ext cx="2509822" cy="3297906"/>
            </a:xfrm>
            <a:prstGeom prst="rect">
              <a:avLst/>
            </a:prstGeom>
            <a:noFill/>
            <a:ln>
              <a:solidFill>
                <a:srgbClr val="1FB7B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150319E-3177-44DA-9A0F-A55907226B50}"/>
              </a:ext>
            </a:extLst>
          </p:cNvPr>
          <p:cNvGrpSpPr/>
          <p:nvPr/>
        </p:nvGrpSpPr>
        <p:grpSpPr>
          <a:xfrm>
            <a:off x="4989578" y="1124244"/>
            <a:ext cx="5477798" cy="3598999"/>
            <a:chOff x="5101088" y="1124244"/>
            <a:chExt cx="5477798" cy="3598999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797B96F-9D2F-433D-A8D5-9D3C6BC04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1088" y="1124244"/>
              <a:ext cx="5477798" cy="2958011"/>
            </a:xfrm>
            <a:prstGeom prst="rect">
              <a:avLst/>
            </a:prstGeom>
            <a:ln w="12700">
              <a:solidFill>
                <a:srgbClr val="1FB7B7"/>
              </a:solidFill>
            </a:ln>
          </p:spPr>
        </p:pic>
        <p:sp>
          <p:nvSpPr>
            <p:cNvPr id="11" name="テキスト プレースホルダー 3">
              <a:extLst>
                <a:ext uri="{FF2B5EF4-FFF2-40B4-BE49-F238E27FC236}">
                  <a16:creationId xmlns:a16="http://schemas.microsoft.com/office/drawing/2014/main" id="{D70555FD-195F-4D83-A0E4-C50556BDCBFF}"/>
                </a:ext>
              </a:extLst>
            </p:cNvPr>
            <p:cNvSpPr txBox="1">
              <a:spLocks/>
            </p:cNvSpPr>
            <p:nvPr/>
          </p:nvSpPr>
          <p:spPr>
            <a:xfrm>
              <a:off x="5485550" y="3808843"/>
              <a:ext cx="4708874" cy="9144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sz="2000" kern="1200" spc="400" baseline="0">
                  <a:solidFill>
                    <a:schemeClr val="bg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200" b="1" spc="300">
                  <a:hlinkClick r:id="rId5"/>
                </a:rPr>
                <a:t>https://cedec.cesa.or.jp/2020/</a:t>
              </a:r>
              <a:endParaRPr lang="ja-JP" altLang="en-US" sz="1200" b="1" spc="300">
                <a:solidFill>
                  <a:srgbClr val="2E75B6"/>
                </a:solidFill>
              </a:endParaRPr>
            </a:p>
          </p:txBody>
        </p:sp>
      </p:grpSp>
      <p:sp>
        <p:nvSpPr>
          <p:cNvPr id="8" name="ProgressBar">
            <a:extLst>
              <a:ext uri="{FF2B5EF4-FFF2-40B4-BE49-F238E27FC236}">
                <a16:creationId xmlns:a16="http://schemas.microsoft.com/office/drawing/2014/main" id="{01B8BF79-02E6-4820-8D06-E18641308C2E}"/>
              </a:ext>
            </a:extLst>
          </p:cNvPr>
          <p:cNvSpPr/>
          <p:nvPr/>
        </p:nvSpPr>
        <p:spPr>
          <a:xfrm>
            <a:off x="0" y="6489700"/>
            <a:ext cx="115329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63365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The explanation on this presentation does </a:t>
            </a:r>
            <a:r>
              <a:rPr lang="en-US" altLang="ja-JP" sz="2400" spc="200">
                <a:solidFill>
                  <a:srgbClr val="1FB7B7"/>
                </a:solidFill>
              </a:rPr>
              <a:t>not need</a:t>
            </a:r>
            <a:r>
              <a:rPr lang="en-US" altLang="ja-JP" sz="2400" spc="200"/>
              <a:t> to be</a:t>
            </a:r>
          </a:p>
          <a:p>
            <a:r>
              <a:rPr lang="en-US" altLang="ja-JP" sz="2400" spc="200"/>
              <a:t>calculated for </a:t>
            </a:r>
            <a:r>
              <a:rPr lang="en-US" altLang="ja-JP" sz="2400" spc="200">
                <a:solidFill>
                  <a:srgbClr val="1FB7B7"/>
                </a:solidFill>
              </a:rPr>
              <a:t>every pixel</a:t>
            </a:r>
            <a:r>
              <a:rPr lang="en-US" altLang="ja-JP" sz="2400" spc="200"/>
              <a:t> where the material is drawn.</a:t>
            </a:r>
          </a:p>
          <a:p>
            <a:endParaRPr lang="en-US" altLang="ja-JP" sz="2400" spc="200"/>
          </a:p>
          <a:p>
            <a:r>
              <a:rPr lang="en-US" altLang="ja-JP" sz="2400" spc="200">
                <a:solidFill>
                  <a:srgbClr val="2E75B6"/>
                </a:solidFill>
              </a:rPr>
              <a:t>1. Fading out the particles based on its position with the camera.</a:t>
            </a:r>
          </a:p>
          <a:p>
            <a:r>
              <a:rPr lang="en-US" altLang="ja-JP" sz="2400" spc="200">
                <a:solidFill>
                  <a:srgbClr val="2E75B6"/>
                </a:solidFill>
              </a:rPr>
              <a:t>2. If the particle’s Opacity is 0, the scale is 0.</a:t>
            </a:r>
            <a:endParaRPr lang="ja-JP" altLang="en-US" sz="2400" spc="200">
              <a:solidFill>
                <a:srgbClr val="2E75B6"/>
              </a:solidFill>
            </a:endParaRPr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33E79F62-3256-4CAD-8164-8BF6F03D3176}"/>
              </a:ext>
            </a:extLst>
          </p:cNvPr>
          <p:cNvSpPr/>
          <p:nvPr/>
        </p:nvSpPr>
        <p:spPr>
          <a:xfrm>
            <a:off x="0" y="6489700"/>
            <a:ext cx="1153297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3191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4214813" algn="l"/>
              </a:tabLst>
            </a:pPr>
            <a:r>
              <a:rPr lang="en-US" altLang="ja-JP" sz="2400" spc="200"/>
              <a:t>I think that such a process can be done in a </a:t>
            </a:r>
            <a:r>
              <a:rPr lang="en-US" altLang="ja-JP" sz="2400" spc="200">
                <a:solidFill>
                  <a:srgbClr val="1FB7B7"/>
                </a:solidFill>
              </a:rPr>
              <a:t>module</a:t>
            </a:r>
          </a:p>
          <a:p>
            <a:r>
              <a:rPr lang="en-US" altLang="ja-JP" sz="2400" spc="200"/>
              <a:t>for particles using </a:t>
            </a:r>
            <a:r>
              <a:rPr lang="en-US" altLang="ja-JP" sz="2400" spc="200">
                <a:solidFill>
                  <a:srgbClr val="1FB7B7"/>
                </a:solidFill>
              </a:rPr>
              <a:t>Niagara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FBF8E48B-2134-4C9C-B347-CF6C9532F0CF}"/>
              </a:ext>
            </a:extLst>
          </p:cNvPr>
          <p:cNvSpPr/>
          <p:nvPr/>
        </p:nvSpPr>
        <p:spPr>
          <a:xfrm>
            <a:off x="0" y="6489700"/>
            <a:ext cx="1169772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82385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This concludes the explanation.</a:t>
            </a:r>
          </a:p>
          <a:p>
            <a:r>
              <a:rPr lang="en-US" altLang="ja-JP" sz="2400" spc="200"/>
              <a:t>(And “</a:t>
            </a:r>
            <a:r>
              <a:rPr lang="en-US" altLang="ja-JP" sz="2400" spc="200">
                <a:solidFill>
                  <a:srgbClr val="1FB7B7"/>
                </a:solidFill>
              </a:rPr>
              <a:t>DeepL Translate</a:t>
            </a:r>
            <a:r>
              <a:rPr lang="en-US" altLang="ja-JP" sz="2400" spc="200"/>
              <a:t>” has given me great help.)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211092A5-7526-45AF-A4F3-35A8329E43F1}"/>
              </a:ext>
            </a:extLst>
          </p:cNvPr>
          <p:cNvSpPr/>
          <p:nvPr/>
        </p:nvSpPr>
        <p:spPr>
          <a:xfrm>
            <a:off x="0" y="6489700"/>
            <a:ext cx="1186248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94527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0E4F6DFD-C9CF-4F3B-805F-E1012CCF1183}"/>
              </a:ext>
            </a:extLst>
          </p:cNvPr>
          <p:cNvSpPr txBox="1">
            <a:spLocks/>
          </p:cNvSpPr>
          <p:nvPr/>
        </p:nvSpPr>
        <p:spPr>
          <a:xfrm>
            <a:off x="226541" y="4931561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pc="200"/>
              <a:t>I have a post on my blog about the presentation of the FX</a:t>
            </a:r>
          </a:p>
          <a:p>
            <a:r>
              <a:rPr lang="en-US" altLang="ja-JP" spc="200"/>
              <a:t>in “</a:t>
            </a:r>
            <a:r>
              <a:rPr lang="en-US" altLang="ja-JP" spc="200">
                <a:solidFill>
                  <a:srgbClr val="1FB7B7"/>
                </a:solidFill>
              </a:rPr>
              <a:t>Devil May Cry 5</a:t>
            </a:r>
            <a:r>
              <a:rPr lang="en-US" altLang="ja-JP" spc="200"/>
              <a:t>,” in both Japanese and English,</a:t>
            </a:r>
          </a:p>
          <a:p>
            <a:r>
              <a:rPr lang="en-US" altLang="ja-JP" spc="200"/>
              <a:t>if you’d like to check it out!</a:t>
            </a:r>
            <a:endParaRPr lang="ja-JP" altLang="en-US" spc="20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A29B303-F695-45E1-A0B3-519D5EB3B5C5}"/>
              </a:ext>
            </a:extLst>
          </p:cNvPr>
          <p:cNvGrpSpPr/>
          <p:nvPr/>
        </p:nvGrpSpPr>
        <p:grpSpPr>
          <a:xfrm>
            <a:off x="1046611" y="1497159"/>
            <a:ext cx="10093457" cy="2790663"/>
            <a:chOff x="1046611" y="1164123"/>
            <a:chExt cx="10093457" cy="2790663"/>
          </a:xfrm>
        </p:grpSpPr>
        <p:sp>
          <p:nvSpPr>
            <p:cNvPr id="7" name="テキスト プレースホルダー 3">
              <a:extLst>
                <a:ext uri="{FF2B5EF4-FFF2-40B4-BE49-F238E27FC236}">
                  <a16:creationId xmlns:a16="http://schemas.microsoft.com/office/drawing/2014/main" id="{F7B2256F-503C-411F-9359-4520069EB269}"/>
                </a:ext>
              </a:extLst>
            </p:cNvPr>
            <p:cNvSpPr txBox="1">
              <a:spLocks/>
            </p:cNvSpPr>
            <p:nvPr/>
          </p:nvSpPr>
          <p:spPr>
            <a:xfrm>
              <a:off x="1046611" y="3471485"/>
              <a:ext cx="6709518" cy="48330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sz="2000" kern="1200" spc="400" baseline="0">
                  <a:solidFill>
                    <a:schemeClr val="bg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1200" b="1" spc="300">
                  <a:hlinkClick r:id="rId2"/>
                </a:rPr>
                <a:t>https://effect.hatenablog.com/entry/2019/11/04/194547</a:t>
              </a:r>
              <a:endParaRPr lang="ja-JP" altLang="en-US" sz="1400" b="1" spc="300">
                <a:solidFill>
                  <a:srgbClr val="2E75B6"/>
                </a:solidFill>
              </a:endParaRPr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29AE7B92-1A31-4C0D-85BE-76152DA1E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3871" y="1164123"/>
              <a:ext cx="6391275" cy="2371725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C7E8DDE5-3ED3-4474-B7A9-70F93EE9B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4189" y="1657135"/>
              <a:ext cx="3635879" cy="2233360"/>
            </a:xfrm>
            <a:prstGeom prst="rect">
              <a:avLst/>
            </a:prstGeom>
          </p:spPr>
        </p:pic>
      </p:grpSp>
      <p:sp>
        <p:nvSpPr>
          <p:cNvPr id="12" name="ProgressBar">
            <a:extLst>
              <a:ext uri="{FF2B5EF4-FFF2-40B4-BE49-F238E27FC236}">
                <a16:creationId xmlns:a16="http://schemas.microsoft.com/office/drawing/2014/main" id="{6681F080-896A-4329-BCA0-D84C944A8331}"/>
              </a:ext>
            </a:extLst>
          </p:cNvPr>
          <p:cNvSpPr/>
          <p:nvPr/>
        </p:nvSpPr>
        <p:spPr>
          <a:xfrm>
            <a:off x="0" y="6489700"/>
            <a:ext cx="1202724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843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827" y="2944906"/>
            <a:ext cx="11788346" cy="914400"/>
          </a:xfrm>
        </p:spPr>
        <p:txBody>
          <a:bodyPr/>
          <a:lstStyle/>
          <a:p>
            <a:r>
              <a:rPr lang="en-US" altLang="ja-JP" sz="2800"/>
              <a:t>Thank you for watching! :)</a:t>
            </a:r>
            <a:endParaRPr lang="ja-JP" altLang="en-US" sz="28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0571D17-4F14-4927-9989-E8D99400A0ED}"/>
              </a:ext>
            </a:extLst>
          </p:cNvPr>
          <p:cNvSpPr txBox="1"/>
          <p:nvPr/>
        </p:nvSpPr>
        <p:spPr>
          <a:xfrm>
            <a:off x="0" y="3761294"/>
            <a:ext cx="12191999" cy="8720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pc="300">
                <a:solidFill>
                  <a:srgbClr val="1FB7B7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Special Thanks :</a:t>
            </a:r>
            <a:br>
              <a:rPr lang="en-US" altLang="ja-JP" spc="300">
                <a:solidFill>
                  <a:srgbClr val="1FB7B7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</a:br>
            <a:r>
              <a:rPr lang="en-US" altLang="ja-JP" spc="300">
                <a:solidFill>
                  <a:srgbClr val="1FB7B7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Nori Shinoyama / Kaz Okada / @Rakuraku91 / @com04</a:t>
            </a:r>
            <a:endParaRPr kumimoji="1" lang="ja-JP" altLang="en-US" spc="300">
              <a:solidFill>
                <a:srgbClr val="1FB7B7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ProgressBar">
            <a:extLst>
              <a:ext uri="{FF2B5EF4-FFF2-40B4-BE49-F238E27FC236}">
                <a16:creationId xmlns:a16="http://schemas.microsoft.com/office/drawing/2014/main" id="{4F2D1B44-78F3-4B2F-84ED-E3D12F942E94}"/>
              </a:ext>
            </a:extLst>
          </p:cNvPr>
          <p:cNvSpPr/>
          <p:nvPr/>
        </p:nvSpPr>
        <p:spPr>
          <a:xfrm>
            <a:off x="0" y="6489700"/>
            <a:ext cx="1219200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2725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14" name="テキスト プレースホルダー 3">
            <a:extLst>
              <a:ext uri="{FF2B5EF4-FFF2-40B4-BE49-F238E27FC236}">
                <a16:creationId xmlns:a16="http://schemas.microsoft.com/office/drawing/2014/main" id="{852AE9FC-11C3-4481-9BBC-0CE571CFE467}"/>
              </a:ext>
            </a:extLst>
          </p:cNvPr>
          <p:cNvSpPr txBox="1">
            <a:spLocks/>
          </p:cNvSpPr>
          <p:nvPr/>
        </p:nvSpPr>
        <p:spPr>
          <a:xfrm>
            <a:off x="226540" y="520303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A</a:t>
            </a:r>
            <a:r>
              <a:rPr lang="ja-JP" altLang="en-US" sz="2400" spc="200"/>
              <a:t> </a:t>
            </a:r>
            <a:r>
              <a:rPr lang="en-US" altLang="ja-JP" sz="2400" spc="200"/>
              <a:t>talk on MHW’s FX was given at “</a:t>
            </a:r>
            <a:r>
              <a:rPr lang="en-US" altLang="ja-JP" sz="2400" spc="200">
                <a:solidFill>
                  <a:srgbClr val="1FB7B7"/>
                </a:solidFill>
              </a:rPr>
              <a:t>CEDEC 2018</a:t>
            </a:r>
            <a:r>
              <a:rPr lang="en-US" altLang="ja-JP" sz="2400" spc="200"/>
              <a:t>” and was also</a:t>
            </a:r>
          </a:p>
          <a:p>
            <a:pPr algn="ctr"/>
            <a:r>
              <a:rPr lang="en-US" altLang="ja-JP" sz="2400" spc="200"/>
              <a:t>written about by Japanese media.</a:t>
            </a:r>
          </a:p>
          <a:p>
            <a:pPr algn="ctr"/>
            <a:r>
              <a:rPr lang="en-US" altLang="ja-JP" sz="2400" spc="200"/>
              <a:t>Many valuable FX tehniques were spoken of.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22CC525D-7AB2-4026-965A-91754115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221" y="1290753"/>
            <a:ext cx="7465558" cy="3169734"/>
          </a:xfrm>
          <a:prstGeom prst="rect">
            <a:avLst/>
          </a:prstGeom>
        </p:spPr>
      </p:pic>
      <p:sp>
        <p:nvSpPr>
          <p:cNvPr id="28" name="テキスト プレースホルダー 3">
            <a:extLst>
              <a:ext uri="{FF2B5EF4-FFF2-40B4-BE49-F238E27FC236}">
                <a16:creationId xmlns:a16="http://schemas.microsoft.com/office/drawing/2014/main" id="{2BD6BCF0-5ED6-4670-AA67-4FE3EACE3FDE}"/>
              </a:ext>
            </a:extLst>
          </p:cNvPr>
          <p:cNvSpPr txBox="1">
            <a:spLocks/>
          </p:cNvSpPr>
          <p:nvPr/>
        </p:nvSpPr>
        <p:spPr>
          <a:xfrm>
            <a:off x="2898552" y="4211723"/>
            <a:ext cx="6394896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spc="300">
                <a:hlinkClick r:id="rId3"/>
              </a:rPr>
              <a:t>https://www.famitsu.com/news/201808/25162914.html</a:t>
            </a:r>
            <a:endParaRPr lang="ja-JP" altLang="en-US" sz="1200" b="1" spc="300">
              <a:solidFill>
                <a:srgbClr val="2E75B6"/>
              </a:solidFill>
            </a:endParaRPr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867F0751-5F7A-4D55-B808-80128CC3E733}"/>
              </a:ext>
            </a:extLst>
          </p:cNvPr>
          <p:cNvSpPr/>
          <p:nvPr/>
        </p:nvSpPr>
        <p:spPr>
          <a:xfrm>
            <a:off x="0" y="6489700"/>
            <a:ext cx="131805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83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14" name="テキスト プレースホルダー 3">
            <a:extLst>
              <a:ext uri="{FF2B5EF4-FFF2-40B4-BE49-F238E27FC236}">
                <a16:creationId xmlns:a16="http://schemas.microsoft.com/office/drawing/2014/main" id="{852AE9FC-11C3-4481-9BBC-0CE571CFE467}"/>
              </a:ext>
            </a:extLst>
          </p:cNvPr>
          <p:cNvSpPr txBox="1">
            <a:spLocks/>
          </p:cNvSpPr>
          <p:nvPr/>
        </p:nvSpPr>
        <p:spPr>
          <a:xfrm>
            <a:off x="226540" y="520303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Can’t read Japanse? Try Google Translate!</a:t>
            </a:r>
            <a:endParaRPr lang="ja-JP" altLang="en-US" sz="2400" spc="20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ADF7C4A-2821-4DAE-952F-55F1071B2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300" y="1224604"/>
            <a:ext cx="8005631" cy="1953492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22CC525D-7AB2-4026-965A-91754115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784" y="3418451"/>
            <a:ext cx="3873426" cy="1644583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3FAABB83-9DA2-415E-8B94-F3751C8C2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913" y="3418452"/>
            <a:ext cx="3851787" cy="1640977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sp>
        <p:nvSpPr>
          <p:cNvPr id="2" name="矢印: 右 1">
            <a:extLst>
              <a:ext uri="{FF2B5EF4-FFF2-40B4-BE49-F238E27FC236}">
                <a16:creationId xmlns:a16="http://schemas.microsoft.com/office/drawing/2014/main" id="{41469D7B-DD75-4B8B-A8DF-4E9EF25030C6}"/>
              </a:ext>
            </a:extLst>
          </p:cNvPr>
          <p:cNvSpPr/>
          <p:nvPr/>
        </p:nvSpPr>
        <p:spPr>
          <a:xfrm>
            <a:off x="6043504" y="3992135"/>
            <a:ext cx="650115" cy="591014"/>
          </a:xfrm>
          <a:prstGeom prst="rightArrow">
            <a:avLst/>
          </a:prstGeom>
          <a:solidFill>
            <a:srgbClr val="1FB7B7"/>
          </a:solidFill>
          <a:ln w="12700"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BE5CB"/>
              </a:solidFill>
            </a:endParaRPr>
          </a:p>
        </p:txBody>
      </p:sp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4C8033E9-DFE2-407C-AA75-ECD7F247AE1D}"/>
              </a:ext>
            </a:extLst>
          </p:cNvPr>
          <p:cNvSpPr/>
          <p:nvPr/>
        </p:nvSpPr>
        <p:spPr>
          <a:xfrm>
            <a:off x="4250315" y="1608170"/>
            <a:ext cx="1816145" cy="395453"/>
          </a:xfrm>
          <a:prstGeom prst="borderCallout1">
            <a:avLst>
              <a:gd name="adj1" fmla="val 49703"/>
              <a:gd name="adj2" fmla="val 506"/>
              <a:gd name="adj3" fmla="val 140815"/>
              <a:gd name="adj4" fmla="val -34551"/>
            </a:avLst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b="1">
                <a:latin typeface="Arial" panose="020B0604020202020204" pitchFamily="34" charset="0"/>
                <a:cs typeface="Arial" panose="020B0604020202020204" pitchFamily="34" charset="0"/>
              </a:rPr>
              <a:t>Japanese</a:t>
            </a:r>
            <a:endParaRPr kumimoji="1" lang="ja-JP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吹き出し: 線 11">
            <a:extLst>
              <a:ext uri="{FF2B5EF4-FFF2-40B4-BE49-F238E27FC236}">
                <a16:creationId xmlns:a16="http://schemas.microsoft.com/office/drawing/2014/main" id="{E04B037D-D263-40AE-8AC4-B27899CF338F}"/>
              </a:ext>
            </a:extLst>
          </p:cNvPr>
          <p:cNvSpPr/>
          <p:nvPr/>
        </p:nvSpPr>
        <p:spPr>
          <a:xfrm>
            <a:off x="7394959" y="1608170"/>
            <a:ext cx="1816145" cy="395453"/>
          </a:xfrm>
          <a:prstGeom prst="borderCallout1">
            <a:avLst>
              <a:gd name="adj1" fmla="val 49703"/>
              <a:gd name="adj2" fmla="val 506"/>
              <a:gd name="adj3" fmla="val 140815"/>
              <a:gd name="adj4" fmla="val -34551"/>
            </a:avLst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b="1">
                <a:latin typeface="Arial" panose="020B0604020202020204" pitchFamily="34" charset="0"/>
                <a:cs typeface="Arial" panose="020B0604020202020204" pitchFamily="34" charset="0"/>
              </a:rPr>
              <a:t>English</a:t>
            </a:r>
            <a:endParaRPr kumimoji="1" lang="ja-JP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58702646-FBC5-4C9F-9BA9-4A9ADA0F397D}"/>
              </a:ext>
            </a:extLst>
          </p:cNvPr>
          <p:cNvSpPr/>
          <p:nvPr/>
        </p:nvSpPr>
        <p:spPr>
          <a:xfrm>
            <a:off x="0" y="6489700"/>
            <a:ext cx="148281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7872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1906</Words>
  <Application>Microsoft Office PowerPoint</Application>
  <PresentationFormat>ワイド画面</PresentationFormat>
  <Paragraphs>265</Paragraphs>
  <Slides>74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74</vt:i4>
      </vt:variant>
    </vt:vector>
  </HeadingPairs>
  <TitlesOfParts>
    <vt:vector size="79" baseType="lpstr">
      <vt:lpstr>Meiryo UI</vt:lpstr>
      <vt:lpstr>メイリオ</vt:lpstr>
      <vt:lpstr>游ゴシック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2020-07-28T17:10:29Z</dcterms:created>
  <dcterms:modified xsi:type="dcterms:W3CDTF">2020-08-08T06:58:08Z</dcterms:modified>
</cp:coreProperties>
</file>